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7"/>
  </p:notesMasterIdLst>
  <p:handoutMasterIdLst>
    <p:handoutMasterId r:id="rId38"/>
  </p:handoutMasterIdLst>
  <p:sldIdLst>
    <p:sldId id="445" r:id="rId2"/>
    <p:sldId id="447" r:id="rId3"/>
    <p:sldId id="448" r:id="rId4"/>
    <p:sldId id="403" r:id="rId5"/>
    <p:sldId id="417" r:id="rId6"/>
    <p:sldId id="419" r:id="rId7"/>
    <p:sldId id="418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1" r:id="rId19"/>
    <p:sldId id="432" r:id="rId20"/>
    <p:sldId id="433" r:id="rId21"/>
    <p:sldId id="434" r:id="rId22"/>
    <p:sldId id="435" r:id="rId23"/>
    <p:sldId id="438" r:id="rId24"/>
    <p:sldId id="415" r:id="rId25"/>
    <p:sldId id="416" r:id="rId26"/>
    <p:sldId id="451" r:id="rId27"/>
    <p:sldId id="452" r:id="rId28"/>
    <p:sldId id="439" r:id="rId29"/>
    <p:sldId id="440" r:id="rId30"/>
    <p:sldId id="450" r:id="rId31"/>
    <p:sldId id="441" r:id="rId32"/>
    <p:sldId id="443" r:id="rId33"/>
    <p:sldId id="444" r:id="rId34"/>
    <p:sldId id="436" r:id="rId35"/>
    <p:sldId id="437" r:id="rId36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 baseline="300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0000"/>
    <a:srgbClr val="333333"/>
    <a:srgbClr val="993300"/>
    <a:srgbClr val="CC6600"/>
    <a:srgbClr val="0033CC"/>
    <a:srgbClr val="008000"/>
    <a:srgbClr val="00804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2869" autoAdjust="0"/>
  </p:normalViewPr>
  <p:slideViewPr>
    <p:cSldViewPr>
      <p:cViewPr>
        <p:scale>
          <a:sx n="100" d="100"/>
          <a:sy n="100" d="100"/>
        </p:scale>
        <p:origin x="-584" y="-128"/>
      </p:cViewPr>
      <p:guideLst>
        <p:guide orient="horz"/>
        <p:guide pos="148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>
            <a:lvl1pPr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b" anchorCtr="0" compatLnSpc="1">
            <a:prstTxWarp prst="textNoShape">
              <a:avLst/>
            </a:prstTxWarp>
          </a:bodyPr>
          <a:lstStyle>
            <a:lvl1pPr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baseline="0"/>
            </a:lvl1pPr>
          </a:lstStyle>
          <a:p>
            <a:pPr>
              <a:defRPr/>
            </a:pPr>
            <a:fld id="{913579F4-80CD-1F43-B75C-34EA21F4329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>
            <a:lvl1pPr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3838" y="0"/>
            <a:ext cx="30654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92163"/>
            <a:ext cx="5072062" cy="380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8375" y="4833938"/>
            <a:ext cx="51625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7250"/>
            <a:ext cx="30654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b" anchorCtr="0" compatLnSpc="1">
            <a:prstTxWarp prst="textNoShape">
              <a:avLst/>
            </a:prstTxWarp>
          </a:bodyPr>
          <a:lstStyle>
            <a:lvl1pPr defTabSz="9572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3838" y="9747250"/>
            <a:ext cx="30654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5" tIns="47887" rIns="95775" bIns="4788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baseline="0"/>
            </a:lvl1pPr>
          </a:lstStyle>
          <a:p>
            <a:pPr>
              <a:defRPr/>
            </a:pPr>
            <a:fld id="{BA655BD2-0D00-D240-98C9-BB97FD9378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EA203-B5F4-324B-BE4D-BD3A7F2397D7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Importance of imports of new capital stocks, and exports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>
                <a:solidFill>
                  <a:srgbClr val="333333"/>
                </a:solidFill>
                <a:latin typeface="Times New Roman" charset="0"/>
              </a:rPr>
              <a:t>There is a respectable body of work on </a:t>
            </a:r>
            <a:r>
              <a:rPr lang="en-US" sz="1000" i="1" dirty="0">
                <a:solidFill>
                  <a:srgbClr val="333333"/>
                </a:solidFill>
                <a:latin typeface="Times New Roman" charset="0"/>
              </a:rPr>
              <a:t>ecological</a:t>
            </a:r>
            <a:r>
              <a:rPr lang="en-US" sz="1000" dirty="0">
                <a:solidFill>
                  <a:srgbClr val="333333"/>
                </a:solidFill>
                <a:latin typeface="Times New Roman" charset="0"/>
              </a:rPr>
              <a:t> resilience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Lessons:  </a:t>
            </a:r>
          </a:p>
          <a:p>
            <a:r>
              <a:rPr lang="en-US">
                <a:latin typeface="Times New Roman" charset="0"/>
              </a:rPr>
              <a:t>capitalising on the opportunities presented by ‘grey nomad’ tourism - an ‘export’ industry for the region</a:t>
            </a:r>
          </a:p>
          <a:p>
            <a:r>
              <a:rPr lang="en-US">
                <a:latin typeface="Times New Roman" charset="0"/>
              </a:rPr>
              <a:t>Importance of human and social capital networks with metropolitan regions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9B08-AB9A-6D49-9D33-97F2260F6674}" type="slidenum">
              <a:rPr lang="en-AU" smtClean="0"/>
              <a:pPr/>
              <a:t>2</a:t>
            </a:fld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charset="0"/>
              </a:rPr>
              <a:t>Whatever the source of stress, the resilience response depends on the characteristics of human and social capital</a:t>
            </a:r>
            <a:r>
              <a:rPr lang="en-US" dirty="0" smtClean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They can substitute (to some extent) for the lack of other forms of capital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>
                <a:solidFill>
                  <a:srgbClr val="000000"/>
                </a:solidFill>
                <a:latin typeface="Times New Roman" charset="0"/>
              </a:rPr>
              <a:t>Success can be cumulative - creates &amp; nurtures</a:t>
            </a:r>
          </a:p>
          <a:p>
            <a:r>
              <a:rPr lang="en-US" sz="1000">
                <a:solidFill>
                  <a:srgbClr val="000000"/>
                </a:solidFill>
                <a:latin typeface="Times New Roman" charset="0"/>
              </a:rPr>
              <a:t>Created by past actions and nurtured by success - gives the community its sense of ‘efficacy’ and resilience</a:t>
            </a:r>
          </a:p>
          <a:p>
            <a:endParaRPr lang="en-US" sz="1000">
              <a:solidFill>
                <a:srgbClr val="000000"/>
              </a:solidFill>
              <a:latin typeface="Times New Roman" charset="0"/>
            </a:endParaRPr>
          </a:p>
          <a:p>
            <a:endParaRPr lang="en-US" sz="1000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See also:  Wagga Wagga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7965-3339-B84F-A78E-D7FB89691C89}" type="slidenum">
              <a:rPr lang="en-US"/>
              <a:pPr/>
              <a:t>30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When applied to availability of water in the MDB: ‘Exposure’ (broadly) is the scale of the impacting event (say, the relative reduction in water availability); </a:t>
            </a:r>
          </a:p>
          <a:p>
            <a:pPr eaLnBrk="1" hangingPunct="1"/>
            <a:r>
              <a:rPr lang="en-US" dirty="0"/>
              <a:t>‘Sensitivity’ includes both the relative dependence of irrigated agriculture on water </a:t>
            </a:r>
          </a:p>
          <a:p>
            <a:pPr eaLnBrk="1" hangingPunct="1"/>
            <a:r>
              <a:rPr lang="en-US" dirty="0"/>
              <a:t>and, through trade and other linkages, the dependence of other parts of the local economy </a:t>
            </a:r>
          </a:p>
          <a:p>
            <a:pPr eaLnBrk="1" hangingPunct="1"/>
            <a:r>
              <a:rPr lang="en-US" dirty="0"/>
              <a:t>Other consumptive users - urban, stock &amp; domestic - should also be included. </a:t>
            </a:r>
          </a:p>
          <a:p>
            <a:pPr eaLnBrk="1" hangingPunct="1"/>
            <a:r>
              <a:rPr lang="en-US" dirty="0"/>
              <a:t>‘Potential impact’ is the joint effect of Exposure and Sensitivity, and could be estimated by economic </a:t>
            </a:r>
            <a:r>
              <a:rPr lang="en-US" dirty="0" err="1"/>
              <a:t>modelling</a:t>
            </a:r>
            <a:r>
              <a:rPr lang="en-US" dirty="0"/>
              <a:t>, for example.</a:t>
            </a:r>
          </a:p>
          <a:p>
            <a:pPr eaLnBrk="1" hangingPunct="1"/>
            <a:r>
              <a:rPr lang="en-US" dirty="0"/>
              <a:t>‘Adaptive capacity’ acknowledges the resources and processes that are brought to bear by communities in responding to these potential and initial actual impacts.</a:t>
            </a:r>
          </a:p>
          <a:p>
            <a:pPr eaLnBrk="1" hangingPunct="1"/>
            <a:r>
              <a:rPr lang="en-US" dirty="0"/>
              <a:t>‘Vulnerability’ is the residual impact on communities after allowing for the adaptive response of the community.  </a:t>
            </a:r>
          </a:p>
          <a:p>
            <a:pPr eaLnBrk="1" hangingPunct="1"/>
            <a:r>
              <a:rPr lang="en-US" dirty="0"/>
              <a:t>‘Resilience’ can be thought of as the inverse of vulnerability - to the extent that a community can ameliorate the potential impacts of exposure/sensitivity, it would be judged to be resilient.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charset="0"/>
              </a:rPr>
              <a:t>These forests have imposed a significant negative externality on adjacent farm land.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They </a:t>
            </a:r>
            <a:r>
              <a:rPr lang="en-US" dirty="0">
                <a:latin typeface="Times New Roman" charset="0"/>
              </a:rPr>
              <a:t>absorb so much rainfall that infiltration, and hence recharge of groundwater aquifers, has declined.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This </a:t>
            </a:r>
            <a:r>
              <a:rPr lang="en-US" dirty="0">
                <a:latin typeface="Times New Roman" charset="0"/>
              </a:rPr>
              <a:t>has lowered the water table, and increased the cost of pumping groundwater for nearby farmers.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And plantations </a:t>
            </a:r>
            <a:r>
              <a:rPr lang="en-US" dirty="0">
                <a:latin typeface="Times New Roman" charset="0"/>
              </a:rPr>
              <a:t>put more pressure on </a:t>
            </a:r>
            <a:r>
              <a:rPr lang="en-US" dirty="0" smtClean="0">
                <a:latin typeface="Times New Roman" charset="0"/>
              </a:rPr>
              <a:t>communities, through loss of population.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48" tIns="49524" rIns="99048" bIns="49524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charset="0"/>
              </a:rPr>
              <a:t>Clearly, it has not been able to sustain its former role and importance to its residents </a:t>
            </a:r>
            <a:r>
              <a:rPr lang="en-US" dirty="0" smtClean="0">
                <a:latin typeface="Times New Roman" charset="0"/>
              </a:rPr>
              <a:t>– but are</a:t>
            </a:r>
            <a:r>
              <a:rPr lang="en-US" baseline="0" dirty="0" smtClean="0">
                <a:latin typeface="Times New Roman" charset="0"/>
              </a:rPr>
              <a:t> the functions it still serves sustainable?</a:t>
            </a:r>
            <a:r>
              <a:rPr lang="en-US" dirty="0" smtClean="0">
                <a:latin typeface="Times New 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err="1" smtClean="0">
                <a:latin typeface="Times New Roman" charset="0"/>
              </a:rPr>
              <a:t>Thornborough</a:t>
            </a:r>
            <a:r>
              <a:rPr lang="en-AU" dirty="0" smtClean="0">
                <a:latin typeface="Times New Roman" charset="0"/>
              </a:rPr>
              <a:t> was the main administrative centre for inland North Queensland in the 19th century,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 having a school, hospital, court buildings and local government offices.  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There were 19 hotels, one of which - </a:t>
            </a:r>
            <a:r>
              <a:rPr lang="en-AU" dirty="0" err="1" smtClean="0">
                <a:latin typeface="Times New Roman" charset="0"/>
              </a:rPr>
              <a:t>Wah</a:t>
            </a:r>
            <a:r>
              <a:rPr lang="en-AU" dirty="0" smtClean="0">
                <a:latin typeface="Times New Roman" charset="0"/>
              </a:rPr>
              <a:t> Lee’s Canton Hotel - still remains as a shed on </a:t>
            </a:r>
            <a:r>
              <a:rPr lang="en-AU" dirty="0" err="1" smtClean="0">
                <a:latin typeface="Times New Roman" charset="0"/>
              </a:rPr>
              <a:t>Thornborough</a:t>
            </a:r>
            <a:r>
              <a:rPr lang="en-AU" dirty="0" smtClean="0">
                <a:latin typeface="Times New Roman" charset="0"/>
              </a:rPr>
              <a:t> Station.  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In the 1880s, the population was 8,000, with another 6,000 in surrounding areas, mainly mining for gold, including 2,000 Chinese.  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Today the population of </a:t>
            </a:r>
            <a:r>
              <a:rPr lang="en-AU" dirty="0" err="1" smtClean="0">
                <a:latin typeface="Times New Roman" charset="0"/>
              </a:rPr>
              <a:t>Thornborough</a:t>
            </a:r>
            <a:r>
              <a:rPr lang="en-AU" dirty="0" smtClean="0">
                <a:latin typeface="Times New Roman" charset="0"/>
              </a:rPr>
              <a:t> is two people, who run a cattle property over the former mining area.  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The next cattle property to the north, Mt Mulligan, site of an abandoned coal mining town, is developing eco-tourism –</a:t>
            </a:r>
          </a:p>
          <a:p>
            <a:pPr eaLnBrk="1" hangingPunct="1"/>
            <a:r>
              <a:rPr lang="en-AU" dirty="0" smtClean="0">
                <a:latin typeface="Times New Roman" charset="0"/>
              </a:rPr>
              <a:t> the third cycle of economic development.</a:t>
            </a:r>
          </a:p>
          <a:p>
            <a:pPr eaLnBrk="1" hangingPunct="1"/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>
                <a:latin typeface="Times New Roman" charset="0"/>
              </a:rPr>
              <a:t>The town and railway have gone, but the mine hasn’t</a:t>
            </a:r>
            <a:r>
              <a:rPr lang="en-AU" dirty="0" smtClean="0">
                <a:latin typeface="Times New Roman" charset="0"/>
              </a:rPr>
              <a:t>.</a:t>
            </a:r>
          </a:p>
          <a:p>
            <a:r>
              <a:rPr lang="en-AU" dirty="0">
                <a:latin typeface="Times New Roman" charset="0"/>
              </a:rPr>
              <a:t>The ghost town of Kanowna is 18 km east of Kalgoorlie.  It had 16 hotels, two breweries and an hourly train service to Kalgoorlie.  </a:t>
            </a:r>
          </a:p>
          <a:p>
            <a:r>
              <a:rPr lang="en-AU" dirty="0">
                <a:latin typeface="Times New Roman" charset="0"/>
              </a:rPr>
              <a:t>It’s now a paddock of prickly bushes and the odd bit of concrete.  </a:t>
            </a:r>
          </a:p>
          <a:p>
            <a:r>
              <a:rPr lang="en-AU" dirty="0">
                <a:latin typeface="Times New Roman" charset="0"/>
              </a:rPr>
              <a:t>The picture shows the remains of the railway station platform where the hourly train left. </a:t>
            </a:r>
            <a:r>
              <a:rPr lang="en-AU" dirty="0" smtClean="0">
                <a:latin typeface="Times New Roman" charset="0"/>
              </a:rPr>
              <a:t> </a:t>
            </a:r>
          </a:p>
          <a:p>
            <a:r>
              <a:rPr lang="en-AU" dirty="0">
                <a:latin typeface="Times New Roman" charset="0"/>
              </a:rPr>
              <a:t>Modern mining technology can reach deposits that were beyond the old mining methods,</a:t>
            </a:r>
            <a:r>
              <a:rPr lang="en-AU" dirty="0" smtClean="0">
                <a:latin typeface="Times New Roman" charset="0"/>
              </a:rPr>
              <a:t> </a:t>
            </a:r>
          </a:p>
          <a:p>
            <a:r>
              <a:rPr lang="en-AU" dirty="0" smtClean="0">
                <a:latin typeface="Times New Roman" charset="0"/>
              </a:rPr>
              <a:t>and </a:t>
            </a:r>
            <a:r>
              <a:rPr lang="en-AU" dirty="0">
                <a:latin typeface="Times New Roman" charset="0"/>
              </a:rPr>
              <a:t>a new and very large open-cut mine at Kanowna now operates.</a:t>
            </a:r>
            <a:r>
              <a:rPr lang="en-AU" dirty="0" smtClean="0">
                <a:latin typeface="Times New Roman" charset="0"/>
              </a:rPr>
              <a:t> </a:t>
            </a:r>
          </a:p>
          <a:p>
            <a:r>
              <a:rPr lang="en-AU" dirty="0">
                <a:latin typeface="Times New Roman" charset="0"/>
              </a:rPr>
              <a:t>Despite this, the population of Kanowna is still zero - the workforce all commute from Kalgoorlie.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If </a:t>
            </a:r>
            <a:r>
              <a:rPr lang="en-US" dirty="0">
                <a:latin typeface="Times New Roman" charset="0"/>
              </a:rPr>
              <a:t>the adjustment</a:t>
            </a:r>
            <a:r>
              <a:rPr lang="en-US" dirty="0" smtClean="0">
                <a:latin typeface="Times New Roman" charset="0"/>
              </a:rPr>
              <a:t> was spread </a:t>
            </a:r>
            <a:r>
              <a:rPr lang="en-US" dirty="0">
                <a:latin typeface="Times New Roman" charset="0"/>
              </a:rPr>
              <a:t>over a long enough time, the pain</a:t>
            </a:r>
            <a:r>
              <a:rPr lang="en-US" dirty="0" smtClean="0">
                <a:latin typeface="Times New Roman" charset="0"/>
              </a:rPr>
              <a:t> / waste </a:t>
            </a:r>
            <a:r>
              <a:rPr lang="en-US" dirty="0">
                <a:latin typeface="Times New Roman" charset="0"/>
              </a:rPr>
              <a:t>may have been modest</a:t>
            </a:r>
            <a:r>
              <a:rPr lang="en-US" dirty="0" smtClean="0">
                <a:latin typeface="Times New Roman" charset="0"/>
              </a:rPr>
              <a:t>. </a:t>
            </a:r>
          </a:p>
          <a:p>
            <a:r>
              <a:rPr lang="en-US" dirty="0">
                <a:latin typeface="Times New Roman" charset="0"/>
              </a:rPr>
              <a:t>If these trends are still occurring elsewhere, and if comparable changes occur as a result of, inter alia, climate change, what are the economic efficiency and equity reasons for intervening to halt or offset them</a:t>
            </a:r>
            <a:r>
              <a:rPr lang="en-US" dirty="0" smtClean="0">
                <a:latin typeface="Times New Roman" charset="0"/>
              </a:rPr>
              <a:t>?</a:t>
            </a:r>
          </a:p>
          <a:p>
            <a:r>
              <a:rPr lang="en-US" dirty="0">
                <a:latin typeface="Times New Roman" charset="0"/>
              </a:rPr>
              <a:t>What economic and social ‘externalities’ are being caused by the continuing adjustment of rural regions? 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r>
              <a:rPr lang="en-US" dirty="0" smtClean="0">
                <a:latin typeface="Times New Roman" charset="0"/>
              </a:rPr>
              <a:t>That </a:t>
            </a:r>
            <a:r>
              <a:rPr lang="en-US" dirty="0">
                <a:latin typeface="Times New Roman" charset="0"/>
              </a:rPr>
              <a:t>is, who and where - other than the people and places moving and declining - are being affected? 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r>
              <a:rPr lang="en-US" dirty="0" smtClean="0">
                <a:latin typeface="Times New Roman" charset="0"/>
              </a:rPr>
              <a:t>	Metropolitan </a:t>
            </a:r>
            <a:r>
              <a:rPr lang="en-US" dirty="0">
                <a:latin typeface="Times New Roman" charset="0"/>
              </a:rPr>
              <a:t>congestion?  Higher carbon use per unit of economic activity?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B7B2-4C0C-1D42-9080-555B5667A704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A734-4250-544E-98F1-0393B769400A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C9EF-69D5-1F4C-B007-692CED278552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5034A-7DBB-C44C-8B54-700715F16DE9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024C-F43A-2B42-95E1-FC1D150E6C49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6DDB-BF6C-8147-AEA9-D51C414F0002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B507-B974-D345-B497-5350AFFE887F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0BD0-6D31-B849-BC4B-FCBA2BFF67D7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7D37-C229-3B43-807A-782925900C70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E513-D54A-0449-A344-25E5745907CD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LAND1235"/>
          <p:cNvPicPr>
            <a:picLocks noChangeAspect="1" noChangeArrowheads="1"/>
          </p:cNvPicPr>
          <p:nvPr/>
        </p:nvPicPr>
        <p:blipFill>
          <a:blip r:embed="rId12">
            <a:lum bright="64000" contrast="-76000"/>
          </a:blip>
          <a:srcRect l="24998" r="9087" b="11157"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5632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4D3BD7-8142-F745-B6E5-AFD69A9E8617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pic>
        <p:nvPicPr>
          <p:cNvPr id="1032" name="Picture 1032" descr="IRF"/>
          <p:cNvPicPr>
            <a:picLocks noChangeAspect="1" noChangeArrowheads="1"/>
          </p:cNvPicPr>
          <p:nvPr/>
        </p:nvPicPr>
        <p:blipFill>
          <a:blip r:embed="rId13">
            <a:lum bright="4000" contrast="-4000"/>
          </a:blip>
          <a:srcRect/>
          <a:stretch>
            <a:fillRect/>
          </a:stretch>
        </p:blipFill>
        <p:spPr bwMode="auto">
          <a:xfrm>
            <a:off x="7315200" y="5943600"/>
            <a:ext cx="1752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2819400"/>
          </a:xfrm>
        </p:spPr>
        <p:txBody>
          <a:bodyPr/>
          <a:lstStyle/>
          <a:p>
            <a:pPr algn="ctr">
              <a:defRPr/>
            </a:pPr>
            <a:r>
              <a:rPr lang="en-US" sz="32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Sustainable communities, </a:t>
            </a:r>
            <a:br>
              <a:rPr lang="en-US" sz="32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</a:br>
            <a:r>
              <a:rPr lang="en-US" sz="32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sustainable ecosystems – </a:t>
            </a:r>
            <a:br>
              <a:rPr lang="en-US" sz="32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</a:br>
            <a:r>
              <a:rPr lang="en-US" sz="32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what’s the connection</a:t>
            </a:r>
            <a:r>
              <a:rPr lang="en-US" sz="3200" b="0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?</a:t>
            </a:r>
            <a:br>
              <a:rPr lang="en-US" sz="3200" b="0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</a:br>
            <a:r>
              <a:rPr lang="en-US" sz="3200" b="0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/>
            </a:r>
            <a:br>
              <a:rPr lang="en-US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</a:br>
            <a:r>
              <a:rPr lang="en-US" sz="24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Presentation to Sustainable Living </a:t>
            </a:r>
            <a:r>
              <a:rPr lang="en-US" sz="2400" b="0" cap="none" dirty="0" err="1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Armidale</a:t>
            </a:r>
            <a:r>
              <a:rPr lang="en-US" sz="24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/>
            </a:r>
            <a:br>
              <a:rPr lang="en-US" sz="24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</a:br>
            <a:r>
              <a:rPr lang="en-US" sz="2400" b="0" cap="none" dirty="0" smtClean="0">
                <a:solidFill>
                  <a:srgbClr val="0033CC"/>
                </a:solidFill>
                <a:latin typeface="Arial" charset="0"/>
              </a:rPr>
              <a:t>3 November 2011</a:t>
            </a:r>
            <a:br>
              <a:rPr lang="en-US" sz="2400" b="0" cap="none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2400" b="0" cap="none" dirty="0" smtClean="0">
                <a:solidFill>
                  <a:srgbClr val="0033CC"/>
                </a:solidFill>
                <a:latin typeface="Arial" charset="0"/>
                <a:ea typeface="Osaka" charset="-128"/>
                <a:cs typeface="Osaka" charset="-128"/>
              </a:rPr>
              <a:t> </a:t>
            </a:r>
            <a:endParaRPr lang="en-US" sz="2400" dirty="0">
              <a:solidFill>
                <a:srgbClr val="0033CC"/>
              </a:solidFill>
              <a:ea typeface="+mj-ea"/>
              <a:cs typeface="+mj-cs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67200"/>
            <a:ext cx="7772400" cy="11430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Richard Stayner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Institute for Rural Futures, 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</p:spPr>
        <p:txBody>
          <a:bodyPr anchor="ctr"/>
          <a:lstStyle/>
          <a:p>
            <a:pPr algn="ctr"/>
            <a:r>
              <a:rPr lang="en-US" sz="3200">
                <a:solidFill>
                  <a:srgbClr val="0033CC"/>
                </a:solidFill>
                <a:latin typeface="Arial" charset="0"/>
              </a:rPr>
              <a:t>Ravenswood, 2007.</a:t>
            </a:r>
            <a:endParaRPr lang="en-US" sz="3200"/>
          </a:p>
        </p:txBody>
      </p:sp>
      <p:pic>
        <p:nvPicPr>
          <p:cNvPr id="30723" name="Picture 4" descr="ravenswoodno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762000"/>
            <a:ext cx="8586788" cy="5943600"/>
          </a:xfrm>
        </p:spPr>
      </p:pic>
      <p:sp>
        <p:nvSpPr>
          <p:cNvPr id="4" name="Rectangle 3"/>
          <p:cNvSpPr/>
          <p:nvPr/>
        </p:nvSpPr>
        <p:spPr>
          <a:xfrm>
            <a:off x="1219200" y="46482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</a:t>
            </a:r>
            <a:r>
              <a:rPr lang="en-US" sz="2800" b="1" i="1" dirty="0" smtClean="0">
                <a:solidFill>
                  <a:srgbClr val="FFFF00"/>
                </a:solidFill>
                <a:latin typeface="Arial"/>
                <a:cs typeface="Arial"/>
              </a:rPr>
              <a:t>quickly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did Ravenswood change?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much economic and social loss occurred?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How much disadvantage remains for its residents? 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685800"/>
          </a:xfrm>
        </p:spPr>
        <p:txBody>
          <a:bodyPr anchor="ctr"/>
          <a:lstStyle/>
          <a:p>
            <a:pPr algn="ctr"/>
            <a:r>
              <a:rPr lang="en-US" sz="3200">
                <a:solidFill>
                  <a:srgbClr val="0033CC"/>
                </a:solidFill>
                <a:latin typeface="Arial" charset="0"/>
              </a:rPr>
              <a:t>The ingredients of community sustainability</a:t>
            </a:r>
            <a:endParaRPr lang="en-US" sz="36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143000"/>
            <a:ext cx="4876800" cy="5073650"/>
          </a:xfrm>
        </p:spPr>
        <p:txBody>
          <a:bodyPr/>
          <a:lstStyle/>
          <a:p>
            <a:r>
              <a:rPr lang="en-US" sz="2800" dirty="0">
                <a:solidFill>
                  <a:srgbClr val="333333"/>
                </a:solidFill>
              </a:rPr>
              <a:t>Built capital </a:t>
            </a:r>
          </a:p>
          <a:p>
            <a:r>
              <a:rPr lang="en-US" sz="2800" dirty="0">
                <a:solidFill>
                  <a:srgbClr val="333333"/>
                </a:solidFill>
              </a:rPr>
              <a:t>People</a:t>
            </a:r>
          </a:p>
          <a:p>
            <a:r>
              <a:rPr lang="en-US" sz="2800" dirty="0">
                <a:solidFill>
                  <a:srgbClr val="333333"/>
                </a:solidFill>
              </a:rPr>
              <a:t>Networks</a:t>
            </a:r>
          </a:p>
          <a:p>
            <a:r>
              <a:rPr lang="en-US" sz="2800" dirty="0">
                <a:solidFill>
                  <a:srgbClr val="333333"/>
                </a:solidFill>
              </a:rPr>
              <a:t>Natural </a:t>
            </a:r>
            <a:r>
              <a:rPr lang="en-US" sz="2800" dirty="0" smtClean="0">
                <a:solidFill>
                  <a:srgbClr val="333333"/>
                </a:solidFill>
              </a:rPr>
              <a:t>resources</a:t>
            </a:r>
          </a:p>
          <a:p>
            <a:r>
              <a:rPr lang="en-US" sz="2800" dirty="0" smtClean="0">
                <a:solidFill>
                  <a:srgbClr val="333333"/>
                </a:solidFill>
              </a:rPr>
              <a:t>Financial capital (savings</a:t>
            </a:r>
            <a:r>
              <a:rPr lang="en-US" sz="2800" dirty="0" smtClean="0">
                <a:solidFill>
                  <a:srgbClr val="333333"/>
                </a:solidFill>
              </a:rPr>
              <a:t>)</a:t>
            </a:r>
            <a:endParaRPr lang="en-US" sz="2800" i="1" dirty="0" smtClean="0">
              <a:solidFill>
                <a:srgbClr val="333333"/>
              </a:solidFill>
            </a:endParaRPr>
          </a:p>
          <a:p>
            <a:pPr>
              <a:buFont typeface="Wingdings" charset="2"/>
              <a:buNone/>
            </a:pPr>
            <a:r>
              <a:rPr lang="en-US" sz="2800" i="1" dirty="0" smtClean="0">
                <a:solidFill>
                  <a:srgbClr val="333333"/>
                </a:solidFill>
              </a:rPr>
              <a:t>They are all different kinds of </a:t>
            </a:r>
            <a:r>
              <a:rPr lang="en-US" sz="2800" b="1" i="1" dirty="0" smtClean="0">
                <a:solidFill>
                  <a:srgbClr val="333333"/>
                </a:solidFill>
              </a:rPr>
              <a:t>capital</a:t>
            </a:r>
            <a:r>
              <a:rPr lang="en-US" sz="2800" dirty="0">
                <a:solidFill>
                  <a:srgbClr val="333333"/>
                </a:solidFill>
              </a:rPr>
              <a:t>.</a:t>
            </a:r>
          </a:p>
          <a:p>
            <a:pPr>
              <a:buFont typeface="Wingdings" charset="2"/>
              <a:buNone/>
            </a:pPr>
            <a:r>
              <a:rPr lang="en-US" sz="2800" dirty="0">
                <a:solidFill>
                  <a:srgbClr val="333333"/>
                </a:solidFill>
              </a:rPr>
              <a:t>Human capital, social capital and natural capital</a:t>
            </a:r>
          </a:p>
        </p:txBody>
      </p:sp>
      <p:pic>
        <p:nvPicPr>
          <p:cNvPr id="32772" name="Picture 4" descr="SustainabilityChangeRuralAust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122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457200"/>
          </a:xfrm>
        </p:spPr>
        <p:txBody>
          <a:bodyPr anchor="ctr"/>
          <a:lstStyle/>
          <a:p>
            <a:pPr algn="ctr"/>
            <a:r>
              <a:rPr lang="en-US" sz="3200">
                <a:solidFill>
                  <a:srgbClr val="0033CC"/>
                </a:solidFill>
                <a:latin typeface="Arial" charset="0"/>
              </a:rPr>
              <a:t>How do communities sustain themselves?</a:t>
            </a:r>
            <a:endParaRPr lang="en-US" sz="36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073650"/>
          </a:xfrm>
        </p:spPr>
        <p:txBody>
          <a:bodyPr/>
          <a:lstStyle/>
          <a:p>
            <a:endParaRPr lang="en-US" sz="2000"/>
          </a:p>
        </p:txBody>
      </p:sp>
      <p:pic>
        <p:nvPicPr>
          <p:cNvPr id="35844" name="Picture 5" descr="4 caps dia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8392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From sustainability to </a:t>
            </a:r>
            <a:r>
              <a:rPr lang="en-US" sz="3200" i="1" dirty="0" smtClean="0">
                <a:solidFill>
                  <a:srgbClr val="0033CC"/>
                </a:solidFill>
                <a:latin typeface="Arial" charset="0"/>
              </a:rPr>
              <a:t>resilience</a:t>
            </a:r>
            <a:endParaRPr lang="en-US" i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333333"/>
                </a:solidFill>
              </a:rPr>
              <a:t>Communities are continually responding </a:t>
            </a:r>
            <a:r>
              <a:rPr lang="en-US" sz="2400" dirty="0">
                <a:solidFill>
                  <a:srgbClr val="333333"/>
                </a:solidFill>
              </a:rPr>
              <a:t>to</a:t>
            </a:r>
            <a:r>
              <a:rPr lang="en-US" sz="2400" dirty="0" smtClean="0">
                <a:solidFill>
                  <a:srgbClr val="333333"/>
                </a:solidFill>
              </a:rPr>
              <a:t> pressure </a:t>
            </a:r>
            <a:r>
              <a:rPr lang="en-US" sz="2400" dirty="0">
                <a:solidFill>
                  <a:srgbClr val="333333"/>
                </a:solidFill>
              </a:rPr>
              <a:t>or </a:t>
            </a:r>
            <a:r>
              <a:rPr lang="en-US" sz="2400" dirty="0" smtClean="0">
                <a:solidFill>
                  <a:srgbClr val="333333"/>
                </a:solidFill>
              </a:rPr>
              <a:t>shock.</a:t>
            </a:r>
          </a:p>
          <a:p>
            <a:r>
              <a:rPr lang="en-US" sz="2400" dirty="0" smtClean="0">
                <a:solidFill>
                  <a:srgbClr val="333333"/>
                </a:solidFill>
              </a:rPr>
              <a:t>The </a:t>
            </a:r>
            <a:r>
              <a:rPr lang="en-US" sz="2400" dirty="0">
                <a:solidFill>
                  <a:srgbClr val="333333"/>
                </a:solidFill>
              </a:rPr>
              <a:t>concept of </a:t>
            </a:r>
            <a:r>
              <a:rPr lang="en-US" sz="2400" b="1" i="1" dirty="0">
                <a:solidFill>
                  <a:srgbClr val="0033CC"/>
                </a:solidFill>
              </a:rPr>
              <a:t>resilience</a:t>
            </a:r>
            <a:r>
              <a:rPr lang="en-US" sz="2400" dirty="0" smtClean="0">
                <a:solidFill>
                  <a:srgbClr val="333333"/>
                </a:solidFill>
              </a:rPr>
              <a:t> - originally applied to </a:t>
            </a:r>
            <a:r>
              <a:rPr lang="en-US" sz="2400" i="1" dirty="0" smtClean="0">
                <a:solidFill>
                  <a:srgbClr val="333333"/>
                </a:solidFill>
              </a:rPr>
              <a:t>ecosystems -</a:t>
            </a:r>
            <a:r>
              <a:rPr lang="en-US" sz="2400" dirty="0" smtClean="0">
                <a:solidFill>
                  <a:srgbClr val="333333"/>
                </a:solidFill>
              </a:rPr>
              <a:t> is increasingly being applied </a:t>
            </a:r>
            <a:r>
              <a:rPr lang="en-US" sz="2400" dirty="0">
                <a:solidFill>
                  <a:srgbClr val="333333"/>
                </a:solidFill>
              </a:rPr>
              <a:t>to </a:t>
            </a:r>
            <a:r>
              <a:rPr lang="en-US" sz="2400" dirty="0" smtClean="0">
                <a:solidFill>
                  <a:srgbClr val="333333"/>
                </a:solidFill>
              </a:rPr>
              <a:t>communities (and a lot of other things!)</a:t>
            </a:r>
          </a:p>
          <a:p>
            <a:r>
              <a:rPr lang="en-US" sz="2400" dirty="0" smtClean="0">
                <a:solidFill>
                  <a:srgbClr val="333333"/>
                </a:solidFill>
              </a:rPr>
              <a:t>Again, different meanings </a:t>
            </a:r>
            <a:r>
              <a:rPr lang="en-US" sz="2000" dirty="0" smtClean="0">
                <a:solidFill>
                  <a:srgbClr val="333333"/>
                </a:solidFill>
              </a:rPr>
              <a:t>(Maguire &amp; Cartwright, 2008) </a:t>
            </a:r>
          </a:p>
          <a:p>
            <a:pPr>
              <a:buNone/>
            </a:pPr>
            <a:r>
              <a:rPr lang="en-US" sz="2800" dirty="0" smtClean="0">
                <a:solidFill>
                  <a:srgbClr val="333333"/>
                </a:solidFill>
              </a:rPr>
              <a:t>		</a:t>
            </a:r>
            <a:r>
              <a:rPr lang="en-US" sz="2400" dirty="0" smtClean="0">
                <a:solidFill>
                  <a:srgbClr val="333333"/>
                </a:solidFill>
              </a:rPr>
              <a:t>Resilience as</a:t>
            </a:r>
            <a:r>
              <a:rPr lang="en-US" sz="2400" b="1" dirty="0" smtClean="0">
                <a:solidFill>
                  <a:srgbClr val="333333"/>
                </a:solidFill>
              </a:rPr>
              <a:t> </a:t>
            </a:r>
            <a:r>
              <a:rPr lang="en-US" sz="2400" b="1" i="1" dirty="0" smtClean="0">
                <a:solidFill>
                  <a:srgbClr val="333333"/>
                </a:solidFill>
              </a:rPr>
              <a:t>stability</a:t>
            </a:r>
            <a:r>
              <a:rPr lang="en-US" sz="2400" dirty="0" smtClean="0">
                <a:solidFill>
                  <a:srgbClr val="333333"/>
                </a:solidFill>
              </a:rPr>
              <a:t>: buffer capacity</a:t>
            </a:r>
          </a:p>
          <a:p>
            <a:pPr>
              <a:buNone/>
            </a:pPr>
            <a:r>
              <a:rPr lang="en-US" sz="2400" dirty="0" smtClean="0">
                <a:solidFill>
                  <a:srgbClr val="333333"/>
                </a:solidFill>
              </a:rPr>
              <a:t>		</a:t>
            </a:r>
            <a:r>
              <a:rPr lang="en-US" sz="2400" dirty="0" smtClean="0"/>
              <a:t>Resilience as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recovery</a:t>
            </a:r>
            <a:r>
              <a:rPr lang="en-US" sz="2400" b="1" dirty="0" smtClean="0"/>
              <a:t>: </a:t>
            </a:r>
            <a:r>
              <a:rPr lang="en-US" sz="2400" dirty="0" smtClean="0"/>
              <a:t>bouncing back</a:t>
            </a:r>
          </a:p>
          <a:p>
            <a:pPr>
              <a:buNone/>
            </a:pPr>
            <a:r>
              <a:rPr lang="en-US" sz="2400" dirty="0" smtClean="0">
                <a:solidFill>
                  <a:srgbClr val="333333"/>
                </a:solidFill>
              </a:rPr>
              <a:t>		</a:t>
            </a:r>
            <a:r>
              <a:rPr lang="en-US" sz="2400" dirty="0" smtClean="0"/>
              <a:t>Resilience as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transformation</a:t>
            </a:r>
            <a:r>
              <a:rPr lang="en-US" sz="2400" b="1" dirty="0" smtClean="0"/>
              <a:t>: </a:t>
            </a:r>
            <a:r>
              <a:rPr lang="en-US" sz="2400" dirty="0" smtClean="0"/>
              <a:t>creativity</a:t>
            </a:r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333333"/>
              </a:solidFill>
            </a:endParaRPr>
          </a:p>
          <a:p>
            <a:r>
              <a:rPr lang="en-US" sz="2400" dirty="0" smtClean="0">
                <a:solidFill>
                  <a:srgbClr val="333333"/>
                </a:solidFill>
              </a:rPr>
              <a:t>Do economic and social </a:t>
            </a:r>
            <a:r>
              <a:rPr lang="en-US" sz="2400" i="1" dirty="0">
                <a:solidFill>
                  <a:srgbClr val="333333"/>
                </a:solidFill>
              </a:rPr>
              <a:t>diversity</a:t>
            </a:r>
            <a:r>
              <a:rPr lang="en-US" sz="2400" dirty="0" smtClean="0">
                <a:solidFill>
                  <a:srgbClr val="333333"/>
                </a:solidFill>
              </a:rPr>
              <a:t> enhance community </a:t>
            </a:r>
            <a:r>
              <a:rPr lang="en-US" sz="2400" dirty="0">
                <a:solidFill>
                  <a:srgbClr val="333333"/>
                </a:solidFill>
              </a:rPr>
              <a:t>resilience</a:t>
            </a:r>
            <a:r>
              <a:rPr lang="en-US" sz="2400" dirty="0" smtClean="0">
                <a:solidFill>
                  <a:srgbClr val="33333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33CC"/>
                </a:solidFill>
              </a:rPr>
              <a:t>In a recent research project, we </a:t>
            </a:r>
            <a:r>
              <a:rPr lang="en-US" sz="3600" dirty="0">
                <a:solidFill>
                  <a:srgbClr val="0033CC"/>
                </a:solidFill>
              </a:rPr>
              <a:t>studied and visited 6 towns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038600"/>
          </a:xfrm>
        </p:spPr>
        <p:txBody>
          <a:bodyPr/>
          <a:lstStyle/>
          <a:p>
            <a:r>
              <a:rPr lang="en-US" dirty="0" err="1">
                <a:solidFill>
                  <a:srgbClr val="333333"/>
                </a:solidFill>
              </a:rPr>
              <a:t>Blackall</a:t>
            </a:r>
            <a:r>
              <a:rPr lang="en-US" dirty="0">
                <a:solidFill>
                  <a:srgbClr val="333333"/>
                </a:solidFill>
              </a:rPr>
              <a:t>, </a:t>
            </a:r>
            <a:r>
              <a:rPr lang="en-US" dirty="0" err="1">
                <a:solidFill>
                  <a:srgbClr val="333333"/>
                </a:solidFill>
              </a:rPr>
              <a:t>Qld</a:t>
            </a:r>
            <a:endParaRPr lang="en-US" dirty="0">
              <a:solidFill>
                <a:srgbClr val="333333"/>
              </a:solidFill>
            </a:endParaRPr>
          </a:p>
          <a:p>
            <a:r>
              <a:rPr lang="en-US" dirty="0" err="1">
                <a:solidFill>
                  <a:srgbClr val="333333"/>
                </a:solidFill>
              </a:rPr>
              <a:t>Longreach</a:t>
            </a:r>
            <a:r>
              <a:rPr lang="en-US" dirty="0">
                <a:solidFill>
                  <a:srgbClr val="333333"/>
                </a:solidFill>
              </a:rPr>
              <a:t>, </a:t>
            </a:r>
            <a:r>
              <a:rPr lang="en-US" dirty="0" err="1">
                <a:solidFill>
                  <a:srgbClr val="333333"/>
                </a:solidFill>
              </a:rPr>
              <a:t>Qld</a:t>
            </a:r>
            <a:endParaRPr lang="en-US" dirty="0">
              <a:solidFill>
                <a:srgbClr val="333333"/>
              </a:solidFill>
            </a:endParaRPr>
          </a:p>
          <a:p>
            <a:r>
              <a:rPr lang="en-US" dirty="0" err="1">
                <a:solidFill>
                  <a:srgbClr val="333333"/>
                </a:solidFill>
              </a:rPr>
              <a:t>Merredin</a:t>
            </a:r>
            <a:r>
              <a:rPr lang="en-US" dirty="0">
                <a:solidFill>
                  <a:srgbClr val="333333"/>
                </a:solidFill>
              </a:rPr>
              <a:t>, WA</a:t>
            </a:r>
          </a:p>
          <a:p>
            <a:r>
              <a:rPr lang="en-US" dirty="0">
                <a:solidFill>
                  <a:srgbClr val="333333"/>
                </a:solidFill>
              </a:rPr>
              <a:t>Beverley, WA</a:t>
            </a:r>
          </a:p>
          <a:p>
            <a:r>
              <a:rPr lang="en-US" dirty="0" err="1">
                <a:solidFill>
                  <a:srgbClr val="333333"/>
                </a:solidFill>
              </a:rPr>
              <a:t>Inverell</a:t>
            </a:r>
            <a:endParaRPr lang="en-US" dirty="0">
              <a:solidFill>
                <a:srgbClr val="333333"/>
              </a:solidFill>
            </a:endParaRPr>
          </a:p>
          <a:p>
            <a:r>
              <a:rPr lang="en-US" dirty="0" err="1">
                <a:solidFill>
                  <a:srgbClr val="333333"/>
                </a:solidFill>
              </a:rPr>
              <a:t>Walcha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Blackall</a:t>
            </a:r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Shocks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 smtClean="0">
                <a:solidFill>
                  <a:srgbClr val="333333"/>
                </a:solidFill>
              </a:rPr>
              <a:t>Move from beef to sheep (wild </a:t>
            </a:r>
            <a:r>
              <a:rPr lang="en-US" sz="2800" dirty="0" smtClean="0">
                <a:solidFill>
                  <a:srgbClr val="333333"/>
                </a:solidFill>
              </a:rPr>
              <a:t>dog </a:t>
            </a:r>
            <a:r>
              <a:rPr lang="en-US" sz="2800" dirty="0" smtClean="0">
                <a:solidFill>
                  <a:srgbClr val="333333"/>
                </a:solidFill>
              </a:rPr>
              <a:t>problem); </a:t>
            </a:r>
            <a:r>
              <a:rPr lang="en-US" sz="2800" dirty="0">
                <a:solidFill>
                  <a:srgbClr val="333333"/>
                </a:solidFill>
              </a:rPr>
              <a:t>rail closure;</a:t>
            </a:r>
            <a:r>
              <a:rPr lang="en-US" sz="2800" dirty="0" smtClean="0">
                <a:solidFill>
                  <a:srgbClr val="333333"/>
                </a:solidFill>
              </a:rPr>
              <a:t> amalgamation of councils; </a:t>
            </a:r>
            <a:r>
              <a:rPr lang="en-US" sz="2800" dirty="0">
                <a:solidFill>
                  <a:srgbClr val="333333"/>
                </a:solidFill>
              </a:rPr>
              <a:t>loss of </a:t>
            </a:r>
            <a:r>
              <a:rPr lang="en-US" sz="2800" dirty="0" smtClean="0">
                <a:solidFill>
                  <a:srgbClr val="333333"/>
                </a:solidFill>
              </a:rPr>
              <a:t>services and newspaper</a:t>
            </a:r>
            <a:r>
              <a:rPr lang="en-US" sz="2800" dirty="0">
                <a:solidFill>
                  <a:srgbClr val="333333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rgbClr val="008000"/>
                </a:solidFill>
              </a:rPr>
              <a:t>Responses</a:t>
            </a:r>
            <a:r>
              <a:rPr lang="en-US" sz="2800" dirty="0">
                <a:solidFill>
                  <a:srgbClr val="333333"/>
                </a:solidFill>
              </a:rPr>
              <a:t>:  Value and display their history (wool scour); diversify into the arts - Heartland Festival; public sculpture; community newspaper.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rgbClr val="0033CC"/>
                </a:solidFill>
              </a:rPr>
              <a:t>Lessons</a:t>
            </a:r>
            <a:r>
              <a:rPr lang="en-US" sz="2800" dirty="0">
                <a:solidFill>
                  <a:srgbClr val="333333"/>
                </a:solidFill>
              </a:rPr>
              <a:t>:  Resilience </a:t>
            </a:r>
            <a:r>
              <a:rPr lang="en-US" sz="2800" i="1" dirty="0">
                <a:solidFill>
                  <a:srgbClr val="333333"/>
                </a:solidFill>
              </a:rPr>
              <a:t>without </a:t>
            </a:r>
            <a:r>
              <a:rPr lang="en-US" sz="2800" dirty="0">
                <a:solidFill>
                  <a:srgbClr val="333333"/>
                </a:solidFill>
              </a:rPr>
              <a:t>growth; active but ‘thin’ social capital; role of non-local networks.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 anchor="ctr"/>
          <a:lstStyle/>
          <a:p>
            <a:pPr algn="ctr"/>
            <a:endParaRPr lang="en-US" sz="36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540250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44036" name="Picture 4" descr="Blackall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914400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Longreach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562600"/>
            <a:ext cx="2438400" cy="990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000" b="1">
                <a:solidFill>
                  <a:srgbClr val="333333"/>
                </a:solidFill>
              </a:rPr>
              <a:t>Stockman’s </a:t>
            </a:r>
          </a:p>
          <a:p>
            <a:pPr>
              <a:buFont typeface="Wingdings" charset="2"/>
              <a:buNone/>
            </a:pPr>
            <a:r>
              <a:rPr lang="en-US" sz="2000" b="1">
                <a:solidFill>
                  <a:srgbClr val="333333"/>
                </a:solidFill>
              </a:rPr>
              <a:t>Hall of Fame</a:t>
            </a:r>
            <a:endParaRPr lang="en-US" sz="2400" b="1">
              <a:solidFill>
                <a:srgbClr val="333333"/>
              </a:solidFill>
            </a:endParaRPr>
          </a:p>
        </p:txBody>
      </p:sp>
      <p:pic>
        <p:nvPicPr>
          <p:cNvPr id="46084" name="Picture 4" descr="ASH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21038"/>
            <a:ext cx="54864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museu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66788"/>
            <a:ext cx="52832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181600" y="1219200"/>
            <a:ext cx="313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baseline="0" dirty="0">
                <a:solidFill>
                  <a:srgbClr val="333333"/>
                </a:solidFill>
              </a:rPr>
              <a:t>Qantas Founders </a:t>
            </a:r>
          </a:p>
          <a:p>
            <a:pPr algn="ctr"/>
            <a:r>
              <a:rPr lang="en-US" sz="2000" b="1" baseline="0" dirty="0">
                <a:solidFill>
                  <a:srgbClr val="333333"/>
                </a:solidFill>
              </a:rPr>
              <a:t>Outback Museum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Merredin</a:t>
            </a:r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92125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Stresses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>
                <a:solidFill>
                  <a:srgbClr val="333333"/>
                </a:solidFill>
              </a:rPr>
              <a:t>Low</a:t>
            </a:r>
            <a:r>
              <a:rPr lang="en-US" sz="2800" dirty="0" smtClean="0">
                <a:solidFill>
                  <a:srgbClr val="333333"/>
                </a:solidFill>
              </a:rPr>
              <a:t> and </a:t>
            </a:r>
            <a:r>
              <a:rPr lang="en-US" sz="2800" dirty="0">
                <a:solidFill>
                  <a:srgbClr val="333333"/>
                </a:solidFill>
              </a:rPr>
              <a:t>declining rainfall,  salinity,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sz="2800" dirty="0">
                <a:solidFill>
                  <a:srgbClr val="333333"/>
                </a:solidFill>
              </a:rPr>
              <a:t>out-migration of young people.</a:t>
            </a:r>
            <a:endParaRPr lang="en-US" dirty="0">
              <a:solidFill>
                <a:srgbClr val="333333"/>
              </a:solidFill>
            </a:endParaRPr>
          </a:p>
          <a:p>
            <a:r>
              <a:rPr lang="en-US" i="1" dirty="0">
                <a:solidFill>
                  <a:srgbClr val="008000"/>
                </a:solidFill>
              </a:rPr>
              <a:t>Responses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>
                <a:solidFill>
                  <a:srgbClr val="333333"/>
                </a:solidFill>
              </a:rPr>
              <a:t>China Southern Flying College, Community Recreation Centre,  CBD redevelopment … </a:t>
            </a:r>
          </a:p>
          <a:p>
            <a:r>
              <a:rPr lang="en-US" i="1" dirty="0">
                <a:solidFill>
                  <a:srgbClr val="0033CC"/>
                </a:solidFill>
              </a:rPr>
              <a:t>Lessons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>
                <a:solidFill>
                  <a:srgbClr val="333333"/>
                </a:solidFill>
              </a:rPr>
              <a:t>Importance of replacing some of the out-migration with</a:t>
            </a:r>
            <a:r>
              <a:rPr lang="en-US" sz="2800" dirty="0" smtClean="0">
                <a:solidFill>
                  <a:srgbClr val="333333"/>
                </a:solidFill>
              </a:rPr>
              <a:t> in-migrants of </a:t>
            </a:r>
            <a:r>
              <a:rPr lang="en-US" sz="2800" dirty="0">
                <a:solidFill>
                  <a:srgbClr val="333333"/>
                </a:solidFill>
              </a:rPr>
              <a:t>early-career age who have the skills, experience and motivation to contribute to the community.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Beverley</a:t>
            </a:r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921250"/>
          </a:xfrm>
        </p:spPr>
        <p:txBody>
          <a:bodyPr/>
          <a:lstStyle/>
          <a:p>
            <a:r>
              <a:rPr lang="en-US" sz="2800" i="1">
                <a:solidFill>
                  <a:srgbClr val="FF0000"/>
                </a:solidFill>
              </a:rPr>
              <a:t>Stresses</a:t>
            </a:r>
            <a:r>
              <a:rPr lang="en-US" sz="2800">
                <a:solidFill>
                  <a:srgbClr val="333333"/>
                </a:solidFill>
              </a:rPr>
              <a:t>:  Proximity to Perth and other centres (Northam, York), ageing population.</a:t>
            </a:r>
          </a:p>
          <a:p>
            <a:r>
              <a:rPr lang="en-US" sz="2800" i="1">
                <a:solidFill>
                  <a:srgbClr val="008000"/>
                </a:solidFill>
              </a:rPr>
              <a:t>Responses</a:t>
            </a:r>
            <a:r>
              <a:rPr lang="en-US" sz="2800">
                <a:solidFill>
                  <a:srgbClr val="333333"/>
                </a:solidFill>
              </a:rPr>
              <a:t>:  A variety of small ones.</a:t>
            </a:r>
          </a:p>
          <a:p>
            <a:r>
              <a:rPr lang="en-US" sz="2800" i="1">
                <a:solidFill>
                  <a:srgbClr val="0033CC"/>
                </a:solidFill>
              </a:rPr>
              <a:t>Lessons</a:t>
            </a:r>
            <a:r>
              <a:rPr lang="en-US" sz="2800">
                <a:solidFill>
                  <a:srgbClr val="333333"/>
                </a:solidFill>
              </a:rPr>
              <a:t>:  Lack of critical mass; can Beverley continue to provide the </a:t>
            </a:r>
            <a:r>
              <a:rPr lang="en-US" sz="2800" i="1">
                <a:solidFill>
                  <a:srgbClr val="333333"/>
                </a:solidFill>
              </a:rPr>
              <a:t>basic</a:t>
            </a:r>
            <a:r>
              <a:rPr lang="en-US" sz="2800">
                <a:solidFill>
                  <a:srgbClr val="333333"/>
                </a:solidFill>
              </a:rPr>
              <a:t> needs of residents?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Sustainability – meaning depends on context 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257800"/>
          </a:xfrm>
        </p:spPr>
        <p:txBody>
          <a:bodyPr/>
          <a:lstStyle/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A sustainable </a:t>
            </a:r>
            <a:r>
              <a:rPr lang="en-US" sz="2000" dirty="0" smtClean="0">
                <a:solidFill>
                  <a:srgbClr val="333333"/>
                </a:solidFill>
                <a:latin typeface="Arial" charset="0"/>
              </a:rPr>
              <a:t>(pick a word!) </a:t>
            </a:r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- 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community, business, sporting club, lifestyle, environment, future, planet (</a:t>
            </a:r>
            <a:r>
              <a:rPr lang="en-US" sz="2800" i="1" dirty="0" smtClean="0">
                <a:solidFill>
                  <a:srgbClr val="333333"/>
                </a:solidFill>
                <a:latin typeface="Arial" charset="0"/>
              </a:rPr>
              <a:t>!)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It doesn’t mean 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stability</a:t>
            </a:r>
            <a:endParaRPr lang="en-US" sz="2400" dirty="0" smtClean="0">
              <a:solidFill>
                <a:srgbClr val="333333"/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Neither ecosystems nor communities are stable – they are both ‘</a:t>
            </a:r>
            <a:r>
              <a:rPr lang="en-US" sz="2400" i="1" dirty="0" smtClean="0">
                <a:solidFill>
                  <a:srgbClr val="0000FF"/>
                </a:solidFill>
                <a:latin typeface="Arial" charset="0"/>
              </a:rPr>
              <a:t>complex adaptive systems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’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Sustainable 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growth </a:t>
            </a:r>
            <a:r>
              <a:rPr lang="en-US" sz="2000" i="1" dirty="0" smtClean="0">
                <a:solidFill>
                  <a:srgbClr val="333333"/>
                </a:solidFill>
                <a:latin typeface="Arial" charset="0"/>
              </a:rPr>
              <a:t>(</a:t>
            </a:r>
            <a:r>
              <a:rPr lang="en-US" sz="2000" dirty="0" smtClean="0">
                <a:solidFill>
                  <a:srgbClr val="333333"/>
                </a:solidFill>
                <a:latin typeface="Arial" charset="0"/>
              </a:rPr>
              <a:t>a contradiction?)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Sustainable 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development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: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		‘</a:t>
            </a:r>
            <a:r>
              <a:rPr lang="en-AU" sz="2400" i="1" dirty="0" smtClean="0">
                <a:solidFill>
                  <a:srgbClr val="333333"/>
                </a:solidFill>
                <a:latin typeface="Arial" charset="0"/>
              </a:rPr>
              <a:t>Development that meets the needs of the present 	without reducing the ability of future generations to 	meet their own needs’ </a:t>
            </a:r>
          </a:p>
          <a:p>
            <a:pPr>
              <a:buNone/>
            </a:pPr>
            <a:r>
              <a:rPr lang="en-AU" sz="2400" i="1" dirty="0" smtClean="0">
                <a:solidFill>
                  <a:srgbClr val="333333"/>
                </a:solidFill>
                <a:latin typeface="Arial" charset="0"/>
              </a:rPr>
              <a:t>				(</a:t>
            </a:r>
            <a:r>
              <a:rPr lang="en-AU" sz="2400" i="1" dirty="0" err="1" smtClean="0">
                <a:solidFill>
                  <a:srgbClr val="333333"/>
                </a:solidFill>
                <a:latin typeface="Arial" charset="0"/>
              </a:rPr>
              <a:t>Brundtland</a:t>
            </a:r>
            <a:r>
              <a:rPr lang="en-AU" sz="2400" i="1" dirty="0" smtClean="0">
                <a:solidFill>
                  <a:srgbClr val="333333"/>
                </a:solidFill>
                <a:latin typeface="Arial" charset="0"/>
              </a:rPr>
              <a:t>, 1987 Our common future)</a:t>
            </a:r>
            <a:r>
              <a:rPr lang="en-AU" sz="2800" dirty="0" smtClean="0"/>
              <a:t> </a:t>
            </a:r>
            <a:endParaRPr lang="en-US" sz="2800" dirty="0" smtClean="0">
              <a:solidFill>
                <a:srgbClr val="333333"/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So it’s something to do with the 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time 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– the future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Inverell</a:t>
            </a:r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92125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Stresses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>
                <a:solidFill>
                  <a:srgbClr val="333333"/>
                </a:solidFill>
              </a:rPr>
              <a:t>Drought; dominant </a:t>
            </a:r>
            <a:r>
              <a:rPr lang="en-US" sz="2800" dirty="0" smtClean="0">
                <a:solidFill>
                  <a:srgbClr val="333333"/>
                </a:solidFill>
              </a:rPr>
              <a:t>employer is </a:t>
            </a:r>
            <a:r>
              <a:rPr lang="en-US" sz="2800" dirty="0">
                <a:solidFill>
                  <a:srgbClr val="333333"/>
                </a:solidFill>
              </a:rPr>
              <a:t>vulnerable to climatic risk; closure of North West Electricity and pet-food factory.</a:t>
            </a:r>
            <a:endParaRPr lang="en-US" dirty="0">
              <a:solidFill>
                <a:srgbClr val="333333"/>
              </a:solidFill>
            </a:endParaRPr>
          </a:p>
          <a:p>
            <a:r>
              <a:rPr lang="en-US" i="1" dirty="0">
                <a:solidFill>
                  <a:srgbClr val="008000"/>
                </a:solidFill>
              </a:rPr>
              <a:t>Responses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sz="2800" dirty="0">
                <a:solidFill>
                  <a:srgbClr val="333333"/>
                </a:solidFill>
              </a:rPr>
              <a:t>Strong strategic management by Council; focus on aged services, tourism, </a:t>
            </a:r>
            <a:r>
              <a:rPr lang="en-US" sz="2800" dirty="0" smtClean="0">
                <a:solidFill>
                  <a:srgbClr val="333333"/>
                </a:solidFill>
              </a:rPr>
              <a:t>arts; </a:t>
            </a:r>
            <a:r>
              <a:rPr lang="en-US" sz="2800" dirty="0">
                <a:solidFill>
                  <a:srgbClr val="333333"/>
                </a:solidFill>
              </a:rPr>
              <a:t>acceptance of social diversity (</a:t>
            </a:r>
            <a:r>
              <a:rPr lang="en-US" sz="2800" dirty="0" err="1">
                <a:solidFill>
                  <a:srgbClr val="333333"/>
                </a:solidFill>
              </a:rPr>
              <a:t>Bruderhof</a:t>
            </a:r>
            <a:r>
              <a:rPr lang="en-US" sz="2800" dirty="0">
                <a:solidFill>
                  <a:srgbClr val="333333"/>
                </a:solidFill>
              </a:rPr>
              <a:t> community) </a:t>
            </a:r>
          </a:p>
          <a:p>
            <a:r>
              <a:rPr lang="en-US" sz="2800" i="1" dirty="0">
                <a:solidFill>
                  <a:srgbClr val="0033CC"/>
                </a:solidFill>
              </a:rPr>
              <a:t>Lessons</a:t>
            </a:r>
            <a:r>
              <a:rPr lang="en-US" sz="2800" dirty="0">
                <a:solidFill>
                  <a:srgbClr val="333333"/>
                </a:solidFill>
              </a:rPr>
              <a:t>:  Size</a:t>
            </a:r>
            <a:r>
              <a:rPr lang="en-US" sz="2800" dirty="0" smtClean="0">
                <a:solidFill>
                  <a:srgbClr val="333333"/>
                </a:solidFill>
              </a:rPr>
              <a:t> helps a lot; </a:t>
            </a:r>
            <a:r>
              <a:rPr lang="en-US" sz="2800" dirty="0">
                <a:solidFill>
                  <a:srgbClr val="333333"/>
                </a:solidFill>
              </a:rPr>
              <a:t>crucial role of social capital</a:t>
            </a:r>
            <a:r>
              <a:rPr lang="en-US" sz="2800" dirty="0" smtClean="0">
                <a:solidFill>
                  <a:srgbClr val="333333"/>
                </a:solidFill>
              </a:rPr>
              <a:t> - strong </a:t>
            </a:r>
            <a:r>
              <a:rPr lang="en-US" sz="2800" dirty="0">
                <a:solidFill>
                  <a:srgbClr val="333333"/>
                </a:solidFill>
              </a:rPr>
              <a:t>sense of shared purpose and </a:t>
            </a:r>
            <a:r>
              <a:rPr lang="en-US" sz="2800" dirty="0" smtClean="0">
                <a:solidFill>
                  <a:srgbClr val="333333"/>
                </a:solidFill>
              </a:rPr>
              <a:t>fates. </a:t>
            </a:r>
            <a:endParaRPr lang="en-US" sz="2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Walcha</a:t>
            </a:r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4921250"/>
          </a:xfrm>
        </p:spPr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Stresses</a:t>
            </a:r>
            <a:r>
              <a:rPr lang="en-US">
                <a:solidFill>
                  <a:srgbClr val="333333"/>
                </a:solidFill>
              </a:rPr>
              <a:t>:  </a:t>
            </a:r>
            <a:r>
              <a:rPr lang="en-US" sz="2800">
                <a:solidFill>
                  <a:srgbClr val="333333"/>
                </a:solidFill>
              </a:rPr>
              <a:t>Drought; decline of wool industry, proximity to Armidale; closure of timber mill.</a:t>
            </a:r>
            <a:endParaRPr lang="en-US">
              <a:solidFill>
                <a:srgbClr val="333333"/>
              </a:solidFill>
            </a:endParaRPr>
          </a:p>
          <a:p>
            <a:r>
              <a:rPr lang="en-US" i="1">
                <a:solidFill>
                  <a:srgbClr val="008000"/>
                </a:solidFill>
              </a:rPr>
              <a:t>Responses</a:t>
            </a:r>
            <a:r>
              <a:rPr lang="en-US">
                <a:solidFill>
                  <a:srgbClr val="333333"/>
                </a:solidFill>
              </a:rPr>
              <a:t>:  </a:t>
            </a:r>
            <a:r>
              <a:rPr lang="en-US" sz="2800">
                <a:solidFill>
                  <a:srgbClr val="333333"/>
                </a:solidFill>
              </a:rPr>
              <a:t>Capturing through traffic; public art; substitution of natural resource based activity; dairying; plantation forestry. </a:t>
            </a:r>
          </a:p>
          <a:p>
            <a:r>
              <a:rPr lang="en-US" sz="2800" i="1">
                <a:solidFill>
                  <a:srgbClr val="0033CC"/>
                </a:solidFill>
              </a:rPr>
              <a:t>Lessons</a:t>
            </a:r>
            <a:r>
              <a:rPr lang="en-US" sz="2800">
                <a:solidFill>
                  <a:srgbClr val="333333"/>
                </a:solidFill>
              </a:rPr>
              <a:t>:  Role of human and social capital; re-creation of community identity.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48600" cy="11430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Important natural 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resources</a:t>
            </a: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 -</a:t>
            </a:r>
            <a:br>
              <a:rPr lang="en-US" sz="3200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2400" i="1" dirty="0" smtClean="0">
                <a:solidFill>
                  <a:srgbClr val="0033CC"/>
                </a:solidFill>
                <a:latin typeface="Arial" charset="0"/>
              </a:rPr>
              <a:t>complementary inputs to community wellbeing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5029200"/>
          </a:xfrm>
        </p:spPr>
        <p:txBody>
          <a:bodyPr/>
          <a:lstStyle/>
          <a:p>
            <a:r>
              <a:rPr lang="en-US" dirty="0" err="1">
                <a:solidFill>
                  <a:srgbClr val="333333"/>
                </a:solidFill>
              </a:rPr>
              <a:t>Blackall</a:t>
            </a:r>
            <a:r>
              <a:rPr lang="en-US" dirty="0">
                <a:solidFill>
                  <a:srgbClr val="333333"/>
                </a:solidFill>
              </a:rPr>
              <a:t>:  artesian water (spa and domestic)</a:t>
            </a:r>
          </a:p>
          <a:p>
            <a:r>
              <a:rPr lang="en-US" dirty="0" err="1">
                <a:solidFill>
                  <a:srgbClr val="333333"/>
                </a:solidFill>
              </a:rPr>
              <a:t>Longreach</a:t>
            </a:r>
            <a:r>
              <a:rPr lang="en-US" dirty="0">
                <a:solidFill>
                  <a:srgbClr val="333333"/>
                </a:solidFill>
              </a:rPr>
              <a:t>: Town Common, Desert Channels (e.g., entry to town)</a:t>
            </a:r>
          </a:p>
          <a:p>
            <a:r>
              <a:rPr lang="en-US" dirty="0" err="1">
                <a:solidFill>
                  <a:srgbClr val="333333"/>
                </a:solidFill>
              </a:rPr>
              <a:t>Merredin</a:t>
            </a:r>
            <a:r>
              <a:rPr lang="en-US" dirty="0">
                <a:solidFill>
                  <a:srgbClr val="333333"/>
                </a:solidFill>
              </a:rPr>
              <a:t>:  salinity, air space, wind power, receptive to carbon farming.</a:t>
            </a:r>
          </a:p>
          <a:p>
            <a:r>
              <a:rPr lang="en-US" dirty="0">
                <a:solidFill>
                  <a:srgbClr val="333333"/>
                </a:solidFill>
              </a:rPr>
              <a:t>Beverley:  changing </a:t>
            </a:r>
            <a:r>
              <a:rPr lang="en-US" dirty="0" err="1">
                <a:solidFill>
                  <a:srgbClr val="333333"/>
                </a:solidFill>
              </a:rPr>
              <a:t>peri</a:t>
            </a:r>
            <a:r>
              <a:rPr lang="en-US" dirty="0">
                <a:solidFill>
                  <a:srgbClr val="333333"/>
                </a:solidFill>
              </a:rPr>
              <a:t>-urban land-use</a:t>
            </a:r>
          </a:p>
          <a:p>
            <a:r>
              <a:rPr lang="en-US" dirty="0" err="1">
                <a:solidFill>
                  <a:srgbClr val="333333"/>
                </a:solidFill>
              </a:rPr>
              <a:t>Inverell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dirty="0" err="1">
                <a:solidFill>
                  <a:srgbClr val="333333"/>
                </a:solidFill>
              </a:rPr>
              <a:t>Copeton</a:t>
            </a:r>
            <a:r>
              <a:rPr lang="en-US" dirty="0">
                <a:solidFill>
                  <a:srgbClr val="333333"/>
                </a:solidFill>
              </a:rPr>
              <a:t> Dam</a:t>
            </a:r>
          </a:p>
          <a:p>
            <a:r>
              <a:rPr lang="en-US" dirty="0" err="1">
                <a:solidFill>
                  <a:srgbClr val="333333"/>
                </a:solidFill>
              </a:rPr>
              <a:t>Walcha</a:t>
            </a:r>
            <a:r>
              <a:rPr lang="en-US" dirty="0">
                <a:solidFill>
                  <a:srgbClr val="333333"/>
                </a:solidFill>
              </a:rPr>
              <a:t>:  </a:t>
            </a:r>
            <a:r>
              <a:rPr lang="en-US" dirty="0" smtClean="0">
                <a:solidFill>
                  <a:srgbClr val="333333"/>
                </a:solidFill>
              </a:rPr>
              <a:t>Regional Forest Agreement; </a:t>
            </a:r>
            <a:r>
              <a:rPr lang="en-US" dirty="0">
                <a:solidFill>
                  <a:srgbClr val="333333"/>
                </a:solidFill>
              </a:rPr>
              <a:t>wilderness; reliable rainfall.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838200"/>
          </a:xfrm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Arial" charset="0"/>
              </a:rPr>
              <a:t>Overall …</a:t>
            </a:r>
            <a:endParaRPr lang="en-US" sz="36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696200" cy="3886200"/>
          </a:xfrm>
        </p:spPr>
        <p:txBody>
          <a:bodyPr/>
          <a:lstStyle/>
          <a:p>
            <a:r>
              <a:rPr lang="en-US" sz="2800" dirty="0">
                <a:solidFill>
                  <a:srgbClr val="333333"/>
                </a:solidFill>
              </a:rPr>
              <a:t>Resilience</a:t>
            </a:r>
            <a:r>
              <a:rPr lang="en-US" sz="2800" dirty="0" smtClean="0">
                <a:solidFill>
                  <a:srgbClr val="333333"/>
                </a:solidFill>
              </a:rPr>
              <a:t> did not always mean </a:t>
            </a:r>
            <a:r>
              <a:rPr lang="en-US" sz="2800" dirty="0">
                <a:solidFill>
                  <a:srgbClr val="333333"/>
                </a:solidFill>
              </a:rPr>
              <a:t>growth</a:t>
            </a:r>
          </a:p>
          <a:p>
            <a:r>
              <a:rPr lang="en-US" sz="2800" dirty="0">
                <a:solidFill>
                  <a:srgbClr val="333333"/>
                </a:solidFill>
              </a:rPr>
              <a:t>Diversity and ‘openness’</a:t>
            </a:r>
            <a:r>
              <a:rPr lang="en-US" sz="2800" dirty="0" smtClean="0">
                <a:solidFill>
                  <a:srgbClr val="333333"/>
                </a:solidFill>
              </a:rPr>
              <a:t> were important</a:t>
            </a:r>
          </a:p>
          <a:p>
            <a:r>
              <a:rPr lang="en-US" sz="2800" dirty="0" smtClean="0">
                <a:solidFill>
                  <a:srgbClr val="333333"/>
                </a:solidFill>
              </a:rPr>
              <a:t>Connections with - and attachments to - </a:t>
            </a:r>
            <a:r>
              <a:rPr lang="en-US" sz="2800" i="1" dirty="0" smtClean="0">
                <a:solidFill>
                  <a:srgbClr val="333333"/>
                </a:solidFill>
              </a:rPr>
              <a:t>space </a:t>
            </a:r>
            <a:r>
              <a:rPr lang="en-US" sz="2800" dirty="0" smtClean="0">
                <a:solidFill>
                  <a:srgbClr val="333333"/>
                </a:solidFill>
              </a:rPr>
              <a:t>and </a:t>
            </a:r>
            <a:r>
              <a:rPr lang="en-US" sz="2800" i="1" dirty="0" smtClean="0">
                <a:solidFill>
                  <a:srgbClr val="333333"/>
                </a:solidFill>
              </a:rPr>
              <a:t>place </a:t>
            </a:r>
            <a:r>
              <a:rPr lang="en-US" sz="2800" dirty="0" smtClean="0">
                <a:solidFill>
                  <a:srgbClr val="333333"/>
                </a:solidFill>
              </a:rPr>
              <a:t>are changing </a:t>
            </a:r>
          </a:p>
          <a:p>
            <a:r>
              <a:rPr lang="en-US" sz="2800" dirty="0">
                <a:solidFill>
                  <a:srgbClr val="333333"/>
                </a:solidFill>
              </a:rPr>
              <a:t>Whatever the source of stress, and whatever the response,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i="1" dirty="0" smtClean="0">
                <a:solidFill>
                  <a:srgbClr val="333333"/>
                </a:solidFill>
              </a:rPr>
              <a:t>community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i="1" dirty="0">
                <a:solidFill>
                  <a:srgbClr val="333333"/>
                </a:solidFill>
              </a:rPr>
              <a:t>resilience</a:t>
            </a:r>
            <a:r>
              <a:rPr lang="en-US" sz="2800" i="1" dirty="0" smtClean="0">
                <a:solidFill>
                  <a:srgbClr val="333333"/>
                </a:solidFill>
              </a:rPr>
              <a:t> </a:t>
            </a:r>
            <a:r>
              <a:rPr lang="en-US" sz="2800" dirty="0" smtClean="0">
                <a:solidFill>
                  <a:srgbClr val="333333"/>
                </a:solidFill>
              </a:rPr>
              <a:t>leans heavily </a:t>
            </a:r>
            <a:r>
              <a:rPr lang="en-US" sz="2800" dirty="0">
                <a:solidFill>
                  <a:srgbClr val="333333"/>
                </a:solidFill>
              </a:rPr>
              <a:t>on human and social capital</a:t>
            </a:r>
            <a:r>
              <a:rPr lang="en-US" sz="2800" dirty="0" smtClean="0">
                <a:solidFill>
                  <a:srgbClr val="333333"/>
                </a:solidFill>
              </a:rPr>
              <a:t>.</a:t>
            </a:r>
          </a:p>
          <a:p>
            <a:pPr>
              <a:buFont typeface="Wingdings" charset="2"/>
              <a:buNone/>
            </a:pPr>
            <a:endParaRPr lang="en-US" sz="2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914400"/>
          </a:xfrm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Arial" charset="0"/>
              </a:rPr>
              <a:t>Human capital issues</a:t>
            </a:r>
            <a:r>
              <a:rPr lang="en-US" dirty="0" smtClean="0"/>
              <a:t>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692650"/>
          </a:xfrm>
        </p:spPr>
        <p:txBody>
          <a:bodyPr/>
          <a:lstStyle/>
          <a:p>
            <a:r>
              <a:rPr lang="en-US" sz="2800" dirty="0">
                <a:solidFill>
                  <a:srgbClr val="333333"/>
                </a:solidFill>
              </a:rPr>
              <a:t>Loss of young people</a:t>
            </a:r>
          </a:p>
          <a:p>
            <a:r>
              <a:rPr lang="en-US" sz="2800" dirty="0">
                <a:solidFill>
                  <a:srgbClr val="333333"/>
                </a:solidFill>
              </a:rPr>
              <a:t>Loss of families when children reach high-school age</a:t>
            </a:r>
          </a:p>
          <a:p>
            <a:r>
              <a:rPr lang="en-US" sz="2800" dirty="0">
                <a:solidFill>
                  <a:srgbClr val="333333"/>
                </a:solidFill>
              </a:rPr>
              <a:t>Importance of attracting in-migrants with the right sorts of skills, experience and motivations</a:t>
            </a:r>
          </a:p>
          <a:p>
            <a:r>
              <a:rPr lang="en-US" sz="2800" dirty="0">
                <a:solidFill>
                  <a:srgbClr val="333333"/>
                </a:solidFill>
              </a:rPr>
              <a:t>Such people look for quality social, recreational and environmental amenities.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Arial" charset="0"/>
              </a:rPr>
              <a:t>Social capital issues</a:t>
            </a:r>
            <a:endParaRPr lang="en-US" dirty="0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530225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Diverse kinds</a:t>
            </a:r>
            <a:r>
              <a:rPr lang="en-US" sz="2800" dirty="0" smtClean="0">
                <a:solidFill>
                  <a:srgbClr val="000000"/>
                </a:solidFill>
              </a:rPr>
              <a:t> of social capital, and roles for it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It grows through use …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… but it</a:t>
            </a:r>
            <a:r>
              <a:rPr lang="en-US" sz="2800" dirty="0" smtClean="0">
                <a:solidFill>
                  <a:srgbClr val="000000"/>
                </a:solidFill>
              </a:rPr>
              <a:t> is becoming </a:t>
            </a:r>
            <a:r>
              <a:rPr lang="en-US" sz="2800" dirty="0">
                <a:solidFill>
                  <a:srgbClr val="000000"/>
                </a:solidFill>
              </a:rPr>
              <a:t>very thinly-stretched and ‘burns out</a:t>
            </a:r>
            <a:r>
              <a:rPr lang="en-US" sz="2800" dirty="0" smtClean="0">
                <a:solidFill>
                  <a:srgbClr val="000000"/>
                </a:solidFill>
              </a:rPr>
              <a:t>’ in many rural communities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It is important to include young people - it will be </a:t>
            </a:r>
            <a:r>
              <a:rPr lang="en-US" sz="2800" i="1" dirty="0">
                <a:solidFill>
                  <a:srgbClr val="000000"/>
                </a:solidFill>
              </a:rPr>
              <a:t>their</a:t>
            </a:r>
            <a:r>
              <a:rPr lang="en-US" sz="2800" dirty="0">
                <a:solidFill>
                  <a:srgbClr val="000000"/>
                </a:solidFill>
              </a:rPr>
              <a:t> community one day.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How to balance diversity and inclusion?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772400" cy="9906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Natural resource limits </a:t>
            </a:r>
            <a:br>
              <a:rPr lang="en-US" sz="3200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are (finally) being </a:t>
            </a:r>
            <a:r>
              <a:rPr lang="en-US" sz="3200" dirty="0" err="1" smtClean="0">
                <a:solidFill>
                  <a:srgbClr val="0033CC"/>
                </a:solidFill>
                <a:latin typeface="Arial" charset="0"/>
              </a:rPr>
              <a:t>recognised</a:t>
            </a:r>
            <a:endParaRPr lang="en-US" sz="3200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724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Stocks of natural capital have been declining, and their services degrading, for some time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Other forms of capital have been substituted for natural capital (‘</a:t>
            </a:r>
            <a:r>
              <a:rPr lang="en-US" sz="2800" i="1" dirty="0" smtClean="0">
                <a:solidFill>
                  <a:srgbClr val="000000"/>
                </a:solidFill>
              </a:rPr>
              <a:t>weak’ </a:t>
            </a:r>
            <a:r>
              <a:rPr lang="en-US" sz="2800" dirty="0" smtClean="0">
                <a:solidFill>
                  <a:srgbClr val="000000"/>
                </a:solidFill>
              </a:rPr>
              <a:t>sustainability)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But for some natural capital assets, a ‘</a:t>
            </a:r>
            <a:r>
              <a:rPr lang="en-US" sz="2800" i="1" dirty="0" smtClean="0">
                <a:solidFill>
                  <a:srgbClr val="000000"/>
                </a:solidFill>
              </a:rPr>
              <a:t>strong</a:t>
            </a:r>
            <a:r>
              <a:rPr lang="en-US" sz="2800" dirty="0" smtClean="0">
                <a:solidFill>
                  <a:srgbClr val="000000"/>
                </a:solidFill>
              </a:rPr>
              <a:t>’ sustainability rule is needed: maintain at least a given level of natural capital.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Determining that level - the ‘sustainable use limit’ (</a:t>
            </a:r>
            <a:r>
              <a:rPr lang="en-US" sz="2800" dirty="0" err="1" smtClean="0">
                <a:solidFill>
                  <a:srgbClr val="000000"/>
                </a:solidFill>
              </a:rPr>
              <a:t>Namoi</a:t>
            </a:r>
            <a:r>
              <a:rPr lang="en-US" sz="2800" dirty="0" smtClean="0">
                <a:solidFill>
                  <a:srgbClr val="000000"/>
                </a:solidFill>
              </a:rPr>
              <a:t> groundwater, MDB surface water, catch quotas in fisheries) is often difficult.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772400" cy="8382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Resilience in natural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5029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Knowledge of the  </a:t>
            </a:r>
            <a:r>
              <a:rPr lang="en-US" sz="2800" dirty="0" err="1" smtClean="0">
                <a:solidFill>
                  <a:srgbClr val="000000"/>
                </a:solidFill>
              </a:rPr>
              <a:t>behaviour</a:t>
            </a:r>
            <a:r>
              <a:rPr lang="en-US" sz="2800" dirty="0" smtClean="0">
                <a:solidFill>
                  <a:srgbClr val="000000"/>
                </a:solidFill>
              </a:rPr>
              <a:t> of complex natural systems is usually incomplete.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Exceeding natural resource </a:t>
            </a:r>
            <a:r>
              <a:rPr lang="en-US" sz="2800" i="1" dirty="0" smtClean="0">
                <a:solidFill>
                  <a:srgbClr val="000000"/>
                </a:solidFill>
              </a:rPr>
              <a:t>thresholds </a:t>
            </a:r>
            <a:r>
              <a:rPr lang="en-US" sz="2800" dirty="0" smtClean="0">
                <a:solidFill>
                  <a:srgbClr val="000000"/>
                </a:solidFill>
              </a:rPr>
              <a:t>can trigger catastrophic and </a:t>
            </a:r>
            <a:r>
              <a:rPr lang="en-US" sz="2800" i="1" dirty="0" smtClean="0">
                <a:solidFill>
                  <a:srgbClr val="000000"/>
                </a:solidFill>
              </a:rPr>
              <a:t>irreversible </a:t>
            </a:r>
            <a:r>
              <a:rPr lang="en-US" sz="2800" dirty="0" smtClean="0">
                <a:solidFill>
                  <a:srgbClr val="000000"/>
                </a:solidFill>
              </a:rPr>
              <a:t>decline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costs of irreversible change can be very high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This requires a ‘precautionary principle’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Socio-economic systems also have thresholds and </a:t>
            </a:r>
            <a:r>
              <a:rPr lang="en-US" sz="2800" dirty="0" err="1" smtClean="0">
                <a:solidFill>
                  <a:srgbClr val="000000"/>
                </a:solidFill>
              </a:rPr>
              <a:t>irreversibilities</a:t>
            </a:r>
            <a:r>
              <a:rPr lang="en-US" sz="2800" dirty="0" smtClean="0">
                <a:solidFill>
                  <a:srgbClr val="000000"/>
                </a:solidFill>
              </a:rPr>
              <a:t>, but human systems may be more adaptable than ecosystems (debatable?)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066800"/>
          </a:xfrm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The effects of exceeding natural resource limits are often </a:t>
            </a:r>
            <a:r>
              <a:rPr lang="en-US" sz="2800" i="1" dirty="0" smtClean="0">
                <a:solidFill>
                  <a:srgbClr val="0033CC"/>
                </a:solidFill>
                <a:latin typeface="Arial" charset="0"/>
              </a:rPr>
              <a:t>delayed and remote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 - e.g., soil salinity</a:t>
            </a: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/>
            </a:r>
            <a:br>
              <a:rPr lang="en-US" sz="3200" dirty="0" smtClean="0">
                <a:solidFill>
                  <a:srgbClr val="0033CC"/>
                </a:solidFill>
                <a:latin typeface="Arial" charset="0"/>
              </a:rPr>
            </a:br>
            <a:endParaRPr lang="en-US" sz="3200" dirty="0">
              <a:solidFill>
                <a:srgbClr val="333333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768850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64516" name="Picture 5" descr="l1-1997-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39006"/>
            <a:ext cx="6096000" cy="55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Arial" charset="0"/>
              </a:rPr>
              <a:t>… but they can be </a:t>
            </a:r>
            <a:r>
              <a:rPr lang="en-US" sz="3600" i="1" dirty="0">
                <a:solidFill>
                  <a:srgbClr val="0033CC"/>
                </a:solidFill>
                <a:latin typeface="Arial" charset="0"/>
              </a:rPr>
              <a:t>near and soon</a:t>
            </a:r>
            <a:r>
              <a:rPr lang="en-US" sz="3600" dirty="0">
                <a:solidFill>
                  <a:srgbClr val="0033CC"/>
                </a:solidFill>
                <a:latin typeface="Arial" charset="0"/>
              </a:rPr>
              <a:t/>
            </a:r>
            <a:br>
              <a:rPr lang="en-US" sz="3600" dirty="0">
                <a:solidFill>
                  <a:srgbClr val="0033CC"/>
                </a:solidFill>
                <a:latin typeface="Arial" charset="0"/>
              </a:rPr>
            </a:br>
            <a:r>
              <a:rPr lang="en-US" sz="2400" dirty="0" err="1">
                <a:solidFill>
                  <a:srgbClr val="0033CC"/>
                </a:solidFill>
                <a:latin typeface="Arial" charset="0"/>
              </a:rPr>
              <a:t>eg</a:t>
            </a:r>
            <a:r>
              <a:rPr lang="en-US" sz="2400" dirty="0">
                <a:solidFill>
                  <a:srgbClr val="0033CC"/>
                </a:solidFill>
                <a:latin typeface="Arial" charset="0"/>
              </a:rPr>
              <a:t>, Soldier Settlement in the </a:t>
            </a:r>
            <a:r>
              <a:rPr lang="en-US" sz="2400" dirty="0" err="1">
                <a:solidFill>
                  <a:srgbClr val="0033CC"/>
                </a:solidFill>
                <a:latin typeface="Arial" charset="0"/>
              </a:rPr>
              <a:t>Mallee</a:t>
            </a:r>
            <a:endParaRPr lang="en-US" sz="4000" dirty="0">
              <a:solidFill>
                <a:srgbClr val="333333"/>
              </a:solidFill>
            </a:endParaRPr>
          </a:p>
        </p:txBody>
      </p:sp>
      <p:pic>
        <p:nvPicPr>
          <p:cNvPr id="66563" name="Picture 4" descr="PA0026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81200"/>
            <a:ext cx="4572000" cy="3184525"/>
          </a:xfrm>
        </p:spPr>
      </p:pic>
      <p:pic>
        <p:nvPicPr>
          <p:cNvPr id="66564" name="Picture 5" descr="PA002568 mALLEE DUSTST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0188"/>
            <a:ext cx="4800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PA005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4114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14478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Conflicts between community and natural resource sustainability may be increasing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Forestry communities</a:t>
            </a:r>
          </a:p>
          <a:p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Murray Darling Basin Plan</a:t>
            </a:r>
          </a:p>
          <a:p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Coal seam gas – </a:t>
            </a:r>
            <a:r>
              <a:rPr lang="en-US" sz="2000" dirty="0" smtClean="0">
                <a:solidFill>
                  <a:srgbClr val="333333"/>
                </a:solidFill>
                <a:latin typeface="Arial" charset="0"/>
              </a:rPr>
              <a:t>(conflict </a:t>
            </a:r>
            <a:r>
              <a:rPr lang="en-US" sz="2000" i="1" dirty="0" smtClean="0">
                <a:solidFill>
                  <a:srgbClr val="333333"/>
                </a:solidFill>
                <a:latin typeface="Arial" charset="0"/>
              </a:rPr>
              <a:t>within </a:t>
            </a:r>
            <a:r>
              <a:rPr lang="en-US" sz="2000" dirty="0" smtClean="0">
                <a:solidFill>
                  <a:srgbClr val="333333"/>
                </a:solidFill>
                <a:latin typeface="Arial" charset="0"/>
              </a:rPr>
              <a:t>communities as well)</a:t>
            </a:r>
          </a:p>
          <a:p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Coastal fisheries  </a:t>
            </a:r>
          </a:p>
          <a:p>
            <a:r>
              <a:rPr lang="en-US" sz="2800" dirty="0" smtClean="0">
                <a:solidFill>
                  <a:srgbClr val="333333"/>
                </a:solidFill>
                <a:latin typeface="Arial" charset="0"/>
              </a:rPr>
              <a:t>What are the lessons from these?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800040"/>
                </a:solidFill>
                <a:latin typeface="Helvetica" charset="0"/>
              </a:rPr>
              <a:t>A general conceptual </a:t>
            </a:r>
            <a:r>
              <a:rPr lang="en-US" sz="2800" b="1" dirty="0">
                <a:solidFill>
                  <a:srgbClr val="800040"/>
                </a:solidFill>
                <a:latin typeface="Helvetica" charset="0"/>
              </a:rPr>
              <a:t>framework</a:t>
            </a:r>
            <a:r>
              <a:rPr lang="en-US" sz="2800" b="1" dirty="0">
                <a:solidFill>
                  <a:srgbClr val="800040"/>
                </a:solidFill>
              </a:rPr>
              <a:t> </a:t>
            </a:r>
            <a:br>
              <a:rPr lang="en-US" sz="2800" b="1" dirty="0">
                <a:solidFill>
                  <a:srgbClr val="800040"/>
                </a:solidFill>
              </a:rPr>
            </a:br>
            <a:r>
              <a:rPr lang="en-US" sz="2800" dirty="0"/>
              <a:t>(</a:t>
            </a:r>
            <a:r>
              <a:rPr lang="en-US" sz="2400" i="1" dirty="0"/>
              <a:t>from the climate change literature -</a:t>
            </a:r>
            <a:r>
              <a:rPr lang="en-US" sz="3200" i="1" dirty="0" smtClean="0"/>
              <a:t> </a:t>
            </a:r>
            <a:r>
              <a:rPr lang="en-US" sz="2000" i="1" dirty="0" smtClean="0"/>
              <a:t>Allen </a:t>
            </a:r>
            <a:r>
              <a:rPr lang="en-US" sz="2000" i="1" dirty="0"/>
              <a:t>Consulting Group, 2005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4932" name="Picture 4" descr="Schroter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453" y="1143000"/>
            <a:ext cx="845189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5334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Policy is trying to catch up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</a:rPr>
              <a:t>But</a:t>
            </a:r>
            <a:r>
              <a:rPr lang="en-US" sz="2400" dirty="0" smtClean="0">
                <a:solidFill>
                  <a:srgbClr val="333333"/>
                </a:solidFill>
              </a:rPr>
              <a:t> scientists </a:t>
            </a:r>
            <a:r>
              <a:rPr lang="en-US" sz="2400" dirty="0">
                <a:solidFill>
                  <a:srgbClr val="333333"/>
                </a:solidFill>
              </a:rPr>
              <a:t>do not have ‘full </a:t>
            </a:r>
            <a:r>
              <a:rPr lang="en-US" sz="2400" dirty="0" smtClean="0">
                <a:solidFill>
                  <a:srgbClr val="333333"/>
                </a:solidFill>
              </a:rPr>
              <a:t>information’ - ecosystems </a:t>
            </a:r>
            <a:r>
              <a:rPr lang="en-US" sz="2400" dirty="0">
                <a:solidFill>
                  <a:srgbClr val="333333"/>
                </a:solidFill>
              </a:rPr>
              <a:t>and their interactions with humans are complex.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</a:rPr>
              <a:t>Scientific understanding may be ‘contested’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</a:rPr>
              <a:t>Human values are also contested: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dirty="0">
                <a:solidFill>
                  <a:srgbClr val="333333"/>
                </a:solidFill>
              </a:rPr>
              <a:t>	‘jobs to people,’ </a:t>
            </a:r>
            <a:r>
              <a:rPr lang="en-US" sz="2400" i="1" dirty="0" err="1">
                <a:solidFill>
                  <a:srgbClr val="333333"/>
                </a:solidFill>
              </a:rPr>
              <a:t>vs</a:t>
            </a:r>
            <a:r>
              <a:rPr lang="en-US" sz="2400" dirty="0">
                <a:solidFill>
                  <a:srgbClr val="333333"/>
                </a:solidFill>
              </a:rPr>
              <a:t> ‘people to jobs’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</a:rPr>
              <a:t>What value should be put on ‘attachment to place’? Mobility </a:t>
            </a:r>
            <a:r>
              <a:rPr lang="en-US" sz="2400" i="1" dirty="0" err="1">
                <a:solidFill>
                  <a:srgbClr val="333333"/>
                </a:solidFill>
              </a:rPr>
              <a:t>vs</a:t>
            </a:r>
            <a:r>
              <a:rPr lang="en-US" sz="2400" dirty="0">
                <a:solidFill>
                  <a:srgbClr val="333333"/>
                </a:solidFill>
              </a:rPr>
              <a:t> community cohesion</a:t>
            </a:r>
            <a:endParaRPr lang="en-US" sz="2400" dirty="0" smtClean="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3333"/>
                </a:solidFill>
              </a:rPr>
              <a:t>NSW Natural Resources Commission Target 12: </a:t>
            </a:r>
          </a:p>
          <a:p>
            <a:pPr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333333"/>
                </a:solidFill>
              </a:rPr>
              <a:t>		</a:t>
            </a:r>
            <a:r>
              <a:rPr lang="en-US" sz="2400" i="1" dirty="0" smtClean="0"/>
              <a:t>Natural resource decisions [should] contribute to 	improving or maintaining economic sustainability 	and social well-being.</a:t>
            </a:r>
            <a:r>
              <a:rPr lang="en-US" sz="2400" dirty="0" smtClean="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3333"/>
                </a:solidFill>
              </a:rPr>
              <a:t>CMA Catchment Action Plans are required to take socio-economic interactions into account  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Policies may have 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unintended consequences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4692650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dirty="0"/>
          </a:p>
        </p:txBody>
      </p:sp>
      <p:pic>
        <p:nvPicPr>
          <p:cNvPr id="70660" name="Picture 1028" descr="SW Vic plan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63612"/>
            <a:ext cx="7634011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The decay of 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a natural resource </a:t>
            </a: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system can be sudden and steep</a:t>
            </a:r>
            <a:endParaRPr lang="en-US" sz="36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387850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The</a:t>
            </a:r>
            <a:r>
              <a:rPr lang="en-US" dirty="0" smtClean="0">
                <a:solidFill>
                  <a:srgbClr val="333333"/>
                </a:solidFill>
              </a:rPr>
              <a:t> ‘pain’ (damage) of socio-economic adjustment to natural resource policy is lower if it is spread </a:t>
            </a:r>
            <a:r>
              <a:rPr lang="en-US" dirty="0">
                <a:solidFill>
                  <a:srgbClr val="333333"/>
                </a:solidFill>
              </a:rPr>
              <a:t>over a long time.</a:t>
            </a:r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Policy </a:t>
            </a:r>
            <a:r>
              <a:rPr lang="en-US" dirty="0">
                <a:solidFill>
                  <a:srgbClr val="333333"/>
                </a:solidFill>
              </a:rPr>
              <a:t>should</a:t>
            </a:r>
            <a:r>
              <a:rPr lang="en-US" dirty="0" smtClean="0">
                <a:solidFill>
                  <a:srgbClr val="333333"/>
                </a:solidFill>
              </a:rPr>
              <a:t> therefore try </a:t>
            </a:r>
            <a:r>
              <a:rPr lang="en-US" dirty="0">
                <a:solidFill>
                  <a:srgbClr val="333333"/>
                </a:solidFill>
              </a:rPr>
              <a:t>to anticipate the future effects</a:t>
            </a:r>
            <a:r>
              <a:rPr lang="en-US" dirty="0" smtClean="0">
                <a:solidFill>
                  <a:srgbClr val="333333"/>
                </a:solidFill>
              </a:rPr>
              <a:t> e.g., climate change. 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It is difficult to estimate and communicate the future benefits and costs of action </a:t>
            </a:r>
            <a:r>
              <a:rPr lang="en-US" i="1" dirty="0" err="1" smtClean="0">
                <a:solidFill>
                  <a:srgbClr val="333333"/>
                </a:solidFill>
              </a:rPr>
              <a:t>vs</a:t>
            </a:r>
            <a:r>
              <a:rPr lang="en-US" i="1" dirty="0" smtClean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333333"/>
                </a:solidFill>
              </a:rPr>
              <a:t>inaction. </a:t>
            </a:r>
          </a:p>
          <a:p>
            <a:pPr>
              <a:buFont typeface="Wingdings" charset="2"/>
              <a:buNone/>
            </a:pP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txBody>
          <a:bodyPr anchor="ctr"/>
          <a:lstStyle/>
          <a:p>
            <a:pPr algn="ctr"/>
            <a:r>
              <a:rPr lang="en-US" sz="2800" b="1" dirty="0" smtClean="0">
                <a:latin typeface="Arial" charset="0"/>
              </a:rPr>
              <a:t>The MDB Plan saga</a:t>
            </a:r>
            <a:endParaRPr lang="en-US" sz="2800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997450"/>
          </a:xfrm>
        </p:spPr>
        <p:txBody>
          <a:bodyPr/>
          <a:lstStyle/>
          <a:p>
            <a:r>
              <a:rPr lang="en-US" sz="2800" dirty="0">
                <a:solidFill>
                  <a:srgbClr val="333333"/>
                </a:solidFill>
              </a:rPr>
              <a:t>Irrigation was once seen as the solution to </a:t>
            </a:r>
            <a:r>
              <a:rPr lang="en-US" sz="2800" dirty="0" smtClean="0">
                <a:solidFill>
                  <a:srgbClr val="333333"/>
                </a:solidFill>
              </a:rPr>
              <a:t>low (or </a:t>
            </a:r>
            <a:r>
              <a:rPr lang="en-US" sz="2800" i="1" dirty="0" smtClean="0">
                <a:solidFill>
                  <a:srgbClr val="333333"/>
                </a:solidFill>
              </a:rPr>
              <a:t>unreliable</a:t>
            </a:r>
            <a:r>
              <a:rPr lang="en-US" sz="2800" dirty="0" smtClean="0">
                <a:solidFill>
                  <a:srgbClr val="333333"/>
                </a:solidFill>
              </a:rPr>
              <a:t>) rainfall</a:t>
            </a:r>
          </a:p>
          <a:p>
            <a:r>
              <a:rPr lang="en-US" sz="2800" dirty="0" smtClean="0">
                <a:solidFill>
                  <a:srgbClr val="333333"/>
                </a:solidFill>
              </a:rPr>
              <a:t>It hasn’t worked </a:t>
            </a:r>
            <a:r>
              <a:rPr lang="en-US" sz="2800" dirty="0">
                <a:solidFill>
                  <a:srgbClr val="333333"/>
                </a:solidFill>
              </a:rPr>
              <a:t>out that way in the Murray Darling </a:t>
            </a:r>
            <a:r>
              <a:rPr lang="en-US" sz="2800" dirty="0" smtClean="0">
                <a:solidFill>
                  <a:srgbClr val="333333"/>
                </a:solidFill>
              </a:rPr>
              <a:t>Basin: why?</a:t>
            </a:r>
          </a:p>
          <a:p>
            <a:r>
              <a:rPr lang="en-US" sz="2800" dirty="0">
                <a:solidFill>
                  <a:srgbClr val="333333"/>
                </a:solidFill>
              </a:rPr>
              <a:t>What will happen to dependent communities</a:t>
            </a:r>
            <a:r>
              <a:rPr lang="en-US" sz="2800" dirty="0" smtClean="0">
                <a:solidFill>
                  <a:srgbClr val="333333"/>
                </a:solidFill>
              </a:rPr>
              <a:t> if / when </a:t>
            </a:r>
            <a:r>
              <a:rPr lang="en-US" sz="2800" i="1" dirty="0" smtClean="0">
                <a:solidFill>
                  <a:srgbClr val="333333"/>
                </a:solidFill>
              </a:rPr>
              <a:t>sustainable diversion limits </a:t>
            </a:r>
            <a:r>
              <a:rPr lang="en-US" sz="2800" dirty="0" smtClean="0">
                <a:solidFill>
                  <a:srgbClr val="333333"/>
                </a:solidFill>
              </a:rPr>
              <a:t>are imposed?</a:t>
            </a:r>
            <a:endParaRPr lang="en-US" sz="2800" dirty="0">
              <a:solidFill>
                <a:srgbClr val="333333"/>
              </a:solidFill>
            </a:endParaRPr>
          </a:p>
          <a:p>
            <a:r>
              <a:rPr lang="en-US" sz="2800" dirty="0">
                <a:solidFill>
                  <a:srgbClr val="333333"/>
                </a:solidFill>
              </a:rPr>
              <a:t>How</a:t>
            </a:r>
            <a:r>
              <a:rPr lang="en-US" sz="2800" dirty="0" smtClean="0">
                <a:solidFill>
                  <a:srgbClr val="333333"/>
                </a:solidFill>
              </a:rPr>
              <a:t> should affected communities </a:t>
            </a:r>
            <a:r>
              <a:rPr lang="en-US" sz="2800" dirty="0">
                <a:solidFill>
                  <a:srgbClr val="333333"/>
                </a:solidFill>
              </a:rPr>
              <a:t>be helped to manage their adjustment?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endParaRPr lang="en-US" sz="2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Arial" charset="0"/>
              </a:rPr>
              <a:t>Helping communities manage natural resource </a:t>
            </a:r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limits – more than money</a:t>
            </a:r>
            <a:endParaRPr lang="en-US" sz="3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5105400"/>
          </a:xfrm>
        </p:spPr>
        <p:txBody>
          <a:bodyPr/>
          <a:lstStyle/>
          <a:p>
            <a:r>
              <a:rPr lang="en-US" sz="2800" b="1" i="1" dirty="0">
                <a:solidFill>
                  <a:srgbClr val="000000"/>
                </a:solidFill>
              </a:rPr>
              <a:t>Information</a:t>
            </a:r>
            <a:r>
              <a:rPr lang="en-US" sz="2800" dirty="0">
                <a:solidFill>
                  <a:srgbClr val="000000"/>
                </a:solidFill>
              </a:rPr>
              <a:t> - better understanding (science)</a:t>
            </a:r>
          </a:p>
          <a:p>
            <a:r>
              <a:rPr lang="en-US" sz="2800" b="1" i="1" dirty="0">
                <a:solidFill>
                  <a:srgbClr val="000000"/>
                </a:solidFill>
              </a:rPr>
              <a:t>Institutions</a:t>
            </a:r>
            <a:r>
              <a:rPr lang="en-US" sz="2800" dirty="0">
                <a:solidFill>
                  <a:srgbClr val="000000"/>
                </a:solidFill>
              </a:rPr>
              <a:t> - more trusting relationships (‘politics’)</a:t>
            </a:r>
          </a:p>
          <a:p>
            <a:r>
              <a:rPr lang="en-US" sz="2800" b="1" i="1" dirty="0">
                <a:solidFill>
                  <a:srgbClr val="000000"/>
                </a:solidFill>
              </a:rPr>
              <a:t>Identity</a:t>
            </a:r>
            <a:r>
              <a:rPr lang="en-US" sz="2800" dirty="0">
                <a:solidFill>
                  <a:srgbClr val="000000"/>
                </a:solidFill>
              </a:rPr>
              <a:t> - build on the need for belonging (social capital)</a:t>
            </a:r>
          </a:p>
          <a:p>
            <a:r>
              <a:rPr lang="en-US" sz="2800" b="1" i="1" dirty="0">
                <a:solidFill>
                  <a:srgbClr val="000000"/>
                </a:solidFill>
              </a:rPr>
              <a:t>Incentives</a:t>
            </a:r>
            <a:r>
              <a:rPr lang="en-US" sz="2800" dirty="0">
                <a:solidFill>
                  <a:srgbClr val="000000"/>
                </a:solidFill>
              </a:rPr>
              <a:t> - people’s desire to improve their wellbeing (economics)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				Mark </a:t>
            </a:r>
            <a:r>
              <a:rPr lang="en-US" sz="2000" dirty="0">
                <a:solidFill>
                  <a:srgbClr val="0033CC"/>
                </a:solidFill>
              </a:rPr>
              <a:t>van </a:t>
            </a:r>
            <a:r>
              <a:rPr lang="en-US" sz="2000" dirty="0" err="1">
                <a:solidFill>
                  <a:srgbClr val="0033CC"/>
                </a:solidFill>
              </a:rPr>
              <a:t>Vugt</a:t>
            </a:r>
            <a:r>
              <a:rPr lang="en-US" sz="2000" dirty="0">
                <a:solidFill>
                  <a:srgbClr val="0033CC"/>
                </a:solidFill>
              </a:rPr>
              <a:t> (</a:t>
            </a:r>
            <a:r>
              <a:rPr lang="en-US" sz="2000" i="1" dirty="0">
                <a:solidFill>
                  <a:srgbClr val="0033CC"/>
                </a:solidFill>
              </a:rPr>
              <a:t>New Scientist</a:t>
            </a:r>
            <a:r>
              <a:rPr lang="en-US" sz="2000" dirty="0">
                <a:solidFill>
                  <a:srgbClr val="0033CC"/>
                </a:solidFill>
              </a:rPr>
              <a:t>, 25 August 2009)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None/>
            </a:pPr>
            <a:r>
              <a:rPr lang="en-US" sz="2800" i="1" dirty="0">
                <a:solidFill>
                  <a:srgbClr val="000000"/>
                </a:solidFill>
              </a:rPr>
              <a:t>We can also help communities to:</a:t>
            </a:r>
          </a:p>
          <a:p>
            <a:r>
              <a:rPr lang="en-US" sz="2800" b="1" i="1" dirty="0">
                <a:solidFill>
                  <a:srgbClr val="000000"/>
                </a:solidFill>
              </a:rPr>
              <a:t>Imagine </a:t>
            </a:r>
            <a:r>
              <a:rPr lang="en-US" sz="2800" dirty="0">
                <a:solidFill>
                  <a:srgbClr val="000000"/>
                </a:solidFill>
              </a:rPr>
              <a:t>a different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(but acceptable)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Arial" charset="0"/>
              </a:rPr>
              <a:t>Interest in rural community sustainability –</a:t>
            </a:r>
            <a:r>
              <a:rPr lang="en-US" sz="3600" b="1" dirty="0" smtClean="0">
                <a:solidFill>
                  <a:srgbClr val="0033CC"/>
                </a:solidFill>
                <a:latin typeface="Arial" charset="0"/>
              </a:rPr>
              <a:t> </a:t>
            </a:r>
            <a:br>
              <a:rPr lang="en-US" sz="3600" b="1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33CC"/>
                </a:solidFill>
                <a:latin typeface="Arial" charset="0"/>
              </a:rPr>
              <a:t>a response to the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</a:rPr>
              <a:t>‘dying towns disease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’</a:t>
            </a:r>
            <a:endParaRPr lang="en-US" sz="36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Has attracted much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local effort, research, &amp; 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policy in the past couple of decades</a:t>
            </a:r>
          </a:p>
          <a:p>
            <a:r>
              <a:rPr lang="en-US" sz="2400" dirty="0">
                <a:solidFill>
                  <a:srgbClr val="333333"/>
                </a:solidFill>
                <a:latin typeface="Arial" charset="0"/>
              </a:rPr>
              <a:t>What has threatened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their sustainability?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Changes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in agriculture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and other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primary industries; changes in businesses serving the farm sector; </a:t>
            </a:r>
            <a:r>
              <a:rPr lang="en-US" sz="2400" i="1" dirty="0">
                <a:solidFill>
                  <a:srgbClr val="333333"/>
                </a:solidFill>
                <a:latin typeface="Arial" charset="0"/>
              </a:rPr>
              <a:t>economies of size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in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businesses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and services;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greater ease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of movement between places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. (Stayner</a:t>
            </a:r>
            <a:r>
              <a:rPr lang="en-US" sz="2400" smtClean="0">
                <a:solidFill>
                  <a:srgbClr val="333333"/>
                </a:solidFill>
                <a:latin typeface="Arial" charset="0"/>
              </a:rPr>
              <a:t>, 2005) </a:t>
            </a:r>
            <a:endParaRPr lang="en-US" sz="2400" dirty="0">
              <a:solidFill>
                <a:srgbClr val="333333"/>
              </a:solidFill>
              <a:latin typeface="Arial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Arial" charset="0"/>
              </a:rPr>
              <a:t>In Australia, natural resource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problems have </a:t>
            </a:r>
            <a:r>
              <a:rPr lang="en-US" sz="2400" dirty="0">
                <a:solidFill>
                  <a:srgbClr val="333333"/>
                </a:solidFill>
                <a:latin typeface="Arial" charset="0"/>
              </a:rPr>
              <a:t>only infrequently been the main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 source of community decline (</a:t>
            </a:r>
            <a:r>
              <a:rPr lang="en-US" sz="2400" i="1" dirty="0" smtClean="0">
                <a:solidFill>
                  <a:srgbClr val="333333"/>
                </a:solidFill>
                <a:latin typeface="Arial" charset="0"/>
              </a:rPr>
              <a:t>exception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: mining communities).</a:t>
            </a:r>
            <a:endParaRPr lang="en-US" sz="2400" dirty="0">
              <a:solidFill>
                <a:srgbClr val="3333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 anchor="ctr"/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charset="0"/>
              </a:rPr>
              <a:t>Is Bundarra ‘sustainable’?</a:t>
            </a:r>
            <a:endParaRPr lang="en-US"/>
          </a:p>
        </p:txBody>
      </p:sp>
      <p:pic>
        <p:nvPicPr>
          <p:cNvPr id="20483" name="Picture 4" descr="bundar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209675"/>
            <a:ext cx="7848600" cy="5434013"/>
          </a:xfrm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295400" y="1447800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A </a:t>
            </a:r>
            <a:r>
              <a:rPr lang="en-US" sz="2800" b="1" i="1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slow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decline due to long-term economy-wide and local forces</a:t>
            </a:r>
          </a:p>
          <a:p>
            <a:endParaRPr lang="en-US" sz="2800" dirty="0">
              <a:solidFill>
                <a:srgbClr val="FFFF00"/>
              </a:solidFill>
              <a:latin typeface="Arial" charset="0"/>
              <a:ea typeface="Osaka" charset="-128"/>
              <a:cs typeface="Osaka" charset="-128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How has the community </a:t>
            </a:r>
            <a:r>
              <a:rPr lang="en-US" sz="2800" b="1" i="1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adapted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?  In what way is it </a:t>
            </a:r>
            <a:r>
              <a:rPr lang="en-US" sz="2800" b="1" i="1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resilient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Osaka" charset="-128"/>
                <a:cs typeface="Osaka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334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charset="0"/>
              </a:rPr>
              <a:t>How about </a:t>
            </a:r>
            <a:r>
              <a:rPr lang="en-US" sz="3200" dirty="0" err="1">
                <a:solidFill>
                  <a:srgbClr val="0033CC"/>
                </a:solidFill>
                <a:latin typeface="Arial" charset="0"/>
              </a:rPr>
              <a:t>Walcha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?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77200" cy="4997450"/>
          </a:xfrm>
        </p:spPr>
        <p:txBody>
          <a:bodyPr/>
          <a:lstStyle/>
          <a:p>
            <a:endParaRPr lang="en-US"/>
          </a:p>
        </p:txBody>
      </p:sp>
      <p:pic>
        <p:nvPicPr>
          <p:cNvPr id="22532" name="Picture 7" descr="Walcha 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74725"/>
            <a:ext cx="79248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0033CC"/>
                </a:solidFill>
                <a:latin typeface="Arial" charset="0"/>
              </a:rPr>
              <a:t>Thornborough</a:t>
            </a:r>
            <a:r>
              <a:rPr lang="en-US" sz="28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en-US" sz="2800" dirty="0" err="1">
                <a:solidFill>
                  <a:srgbClr val="0033CC"/>
                </a:solidFill>
                <a:latin typeface="Arial" charset="0"/>
              </a:rPr>
              <a:t>Qld</a:t>
            </a:r>
            <a:r>
              <a:rPr lang="en-US" sz="2800" dirty="0">
                <a:solidFill>
                  <a:srgbClr val="0033CC"/>
                </a:solidFill>
                <a:latin typeface="Arial" charset="0"/>
              </a:rPr>
              <a:t>)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 was not sustainable </a:t>
            </a:r>
            <a:r>
              <a:rPr lang="en-US" sz="2400" dirty="0" smtClean="0">
                <a:solidFill>
                  <a:srgbClr val="0033CC"/>
                </a:solidFill>
                <a:latin typeface="Arial" charset="0"/>
              </a:rPr>
              <a:t>– </a:t>
            </a:r>
            <a:br>
              <a:rPr lang="en-US" sz="2400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33CC"/>
                </a:solidFill>
                <a:latin typeface="Arial" charset="0"/>
              </a:rPr>
              <a:t>8,000 </a:t>
            </a:r>
            <a:r>
              <a:rPr lang="en-US" sz="2400" dirty="0">
                <a:solidFill>
                  <a:srgbClr val="0033CC"/>
                </a:solidFill>
                <a:latin typeface="Arial" charset="0"/>
              </a:rPr>
              <a:t>people once lived here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thornbor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143000"/>
            <a:ext cx="7792444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 anchor="ctr"/>
          <a:lstStyle/>
          <a:p>
            <a:pPr algn="ctr"/>
            <a:r>
              <a:rPr lang="en-US" sz="2400">
                <a:solidFill>
                  <a:srgbClr val="0033CC"/>
                </a:solidFill>
                <a:latin typeface="Arial" charset="0"/>
              </a:rPr>
              <a:t>Nor was Kanowna, W.A. </a:t>
            </a:r>
            <a:br>
              <a:rPr lang="en-US" sz="2400">
                <a:solidFill>
                  <a:srgbClr val="0033CC"/>
                </a:solidFill>
                <a:latin typeface="Arial" charset="0"/>
              </a:rPr>
            </a:br>
            <a:r>
              <a:rPr lang="en-US" sz="2000">
                <a:solidFill>
                  <a:srgbClr val="0033CC"/>
                </a:solidFill>
                <a:latin typeface="Arial" charset="0"/>
              </a:rPr>
              <a:t>12,000 people once lived here. This was the railway station, </a:t>
            </a:r>
            <a:br>
              <a:rPr lang="en-US" sz="2000">
                <a:solidFill>
                  <a:srgbClr val="0033CC"/>
                </a:solidFill>
                <a:latin typeface="Arial" charset="0"/>
              </a:rPr>
            </a:br>
            <a:r>
              <a:rPr lang="en-US" sz="2000">
                <a:solidFill>
                  <a:srgbClr val="0033CC"/>
                </a:solidFill>
                <a:latin typeface="Arial" charset="0"/>
              </a:rPr>
              <a:t> which had hourly trains to Kalgoorlie, 18 km away.</a:t>
            </a:r>
            <a:endParaRPr lang="en-US" sz="2400"/>
          </a:p>
        </p:txBody>
      </p:sp>
      <p:pic>
        <p:nvPicPr>
          <p:cNvPr id="26627" name="Picture 4" descr="platformkanown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371600"/>
            <a:ext cx="6553200" cy="4535488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838200" y="5410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286000" y="6096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aseline="0">
                <a:solidFill>
                  <a:srgbClr val="0033CC"/>
                </a:solidFill>
                <a:latin typeface="Arial" charset="0"/>
              </a:rPr>
              <a:t>There is still a mine here - but no town.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anchor="ctr"/>
          <a:lstStyle/>
          <a:p>
            <a:pPr algn="ctr"/>
            <a:r>
              <a:rPr lang="en-US" sz="3200">
                <a:solidFill>
                  <a:srgbClr val="0033CC"/>
                </a:solidFill>
                <a:latin typeface="Times New Roman Bold Italic" charset="0"/>
              </a:rPr>
              <a:t>What about Ravenswood, Qld (</a:t>
            </a:r>
            <a:r>
              <a:rPr lang="en-US" sz="3200" i="1">
                <a:solidFill>
                  <a:srgbClr val="0033CC"/>
                </a:solidFill>
                <a:latin typeface="Times New Roman Bold Italic" charset="0"/>
              </a:rPr>
              <a:t>circa </a:t>
            </a:r>
            <a:r>
              <a:rPr lang="en-US" sz="3200">
                <a:solidFill>
                  <a:srgbClr val="0033CC"/>
                </a:solidFill>
                <a:latin typeface="Times New Roman Bold Italic" charset="0"/>
              </a:rPr>
              <a:t>1907)?</a:t>
            </a:r>
            <a:endParaRPr lang="en-US" sz="3200"/>
          </a:p>
        </p:txBody>
      </p:sp>
      <p:pic>
        <p:nvPicPr>
          <p:cNvPr id="28675" name="Picture 4" descr="ravenswoodth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47800"/>
            <a:ext cx="8686800" cy="374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_template">
  <a:themeElements>
    <a:clrScheme name="IRF_templat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IRF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RF_templat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_templat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_templat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F_templat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F_templat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Settings\dbrunckh\Application Data\Microsoft\Templates\IRF_template.pot</Template>
  <TotalTime>17095</TotalTime>
  <Words>2389</Words>
  <Application>Microsoft PowerPoint</Application>
  <PresentationFormat>On-screen Show (4:3)</PresentationFormat>
  <Paragraphs>196</Paragraphs>
  <Slides>35</Slides>
  <Notes>32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IRF_template</vt:lpstr>
      <vt:lpstr>Sustainable communities,  sustainable ecosystems –  what’s the connection?   Presentation to Sustainable Living Armidale 3 November 2011  </vt:lpstr>
      <vt:lpstr>Sustainability – meaning depends on context </vt:lpstr>
      <vt:lpstr>Conflicts between community and natural resource sustainability may be increasing </vt:lpstr>
      <vt:lpstr>Interest in rural community sustainability –  a response to the ‘dying towns disease’</vt:lpstr>
      <vt:lpstr>Is Bundarra ‘sustainable’?</vt:lpstr>
      <vt:lpstr>How about Walcha?</vt:lpstr>
      <vt:lpstr>Thornborough (Qld) was not sustainable –  8,000 people once lived here</vt:lpstr>
      <vt:lpstr>Nor was Kanowna, W.A.  12,000 people once lived here. This was the railway station,   which had hourly trains to Kalgoorlie, 18 km away.</vt:lpstr>
      <vt:lpstr>What about Ravenswood, Qld (circa 1907)?</vt:lpstr>
      <vt:lpstr>Ravenswood, 2007.</vt:lpstr>
      <vt:lpstr>The ingredients of community sustainability</vt:lpstr>
      <vt:lpstr>How do communities sustain themselves?</vt:lpstr>
      <vt:lpstr>From sustainability to resilience</vt:lpstr>
      <vt:lpstr>In a recent research project, we studied and visited 6 towns</vt:lpstr>
      <vt:lpstr>Blackall</vt:lpstr>
      <vt:lpstr>Slide 16</vt:lpstr>
      <vt:lpstr>Longreach</vt:lpstr>
      <vt:lpstr>Merredin</vt:lpstr>
      <vt:lpstr>Beverley</vt:lpstr>
      <vt:lpstr>Inverell</vt:lpstr>
      <vt:lpstr>Walcha</vt:lpstr>
      <vt:lpstr>Important natural resources - complementary inputs to community wellbeing</vt:lpstr>
      <vt:lpstr>Overall …</vt:lpstr>
      <vt:lpstr>Human capital issues </vt:lpstr>
      <vt:lpstr>Social capital issues</vt:lpstr>
      <vt:lpstr>Natural resource limits  are (finally) being recognised</vt:lpstr>
      <vt:lpstr>Resilience in natural systems</vt:lpstr>
      <vt:lpstr>The effects of exceeding natural resource limits are often delayed and remote - e.g., soil salinity </vt:lpstr>
      <vt:lpstr>… but they can be near and soon eg, Soldier Settlement in the Mallee</vt:lpstr>
      <vt:lpstr>A general conceptual framework  (from the climate change literature - Allen Consulting Group, 2005)</vt:lpstr>
      <vt:lpstr>Policy is trying to catch up</vt:lpstr>
      <vt:lpstr>Policies may have unintended consequences</vt:lpstr>
      <vt:lpstr>The decay of a natural resource system can be sudden and steep</vt:lpstr>
      <vt:lpstr>The MDB Plan saga</vt:lpstr>
      <vt:lpstr>Helping communities manage natural resource limits – more than money</vt:lpstr>
    </vt:vector>
  </TitlesOfParts>
  <Manager/>
  <Company>IBRM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 David Brunckhorst</dc:creator>
  <cp:keywords/>
  <dc:description/>
  <cp:lastModifiedBy>Richard Stayner</cp:lastModifiedBy>
  <cp:revision>595</cp:revision>
  <cp:lastPrinted>2009-09-25T05:01:43Z</cp:lastPrinted>
  <dcterms:created xsi:type="dcterms:W3CDTF">2011-11-05T07:42:38Z</dcterms:created>
  <dcterms:modified xsi:type="dcterms:W3CDTF">2011-11-05T07:54:20Z</dcterms:modified>
  <cp:category/>
</cp:coreProperties>
</file>